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308" r:id="rId3"/>
    <p:sldId id="298" r:id="rId4"/>
    <p:sldId id="309" r:id="rId5"/>
    <p:sldId id="310" r:id="rId6"/>
    <p:sldId id="330" r:id="rId7"/>
    <p:sldId id="302" r:id="rId8"/>
    <p:sldId id="314" r:id="rId9"/>
    <p:sldId id="318" r:id="rId10"/>
    <p:sldId id="319" r:id="rId11"/>
    <p:sldId id="322" r:id="rId12"/>
    <p:sldId id="321" r:id="rId13"/>
    <p:sldId id="323" r:id="rId14"/>
    <p:sldId id="317" r:id="rId15"/>
    <p:sldId id="315" r:id="rId16"/>
    <p:sldId id="328" r:id="rId17"/>
    <p:sldId id="329" r:id="rId18"/>
    <p:sldId id="331" r:id="rId19"/>
    <p:sldId id="290" r:id="rId20"/>
    <p:sldId id="278" r:id="rId21"/>
    <p:sldId id="286" r:id="rId22"/>
    <p:sldId id="311" r:id="rId23"/>
    <p:sldId id="332" r:id="rId24"/>
    <p:sldId id="333" r:id="rId25"/>
    <p:sldId id="334"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13" autoAdjust="0"/>
    <p:restoredTop sz="94660"/>
  </p:normalViewPr>
  <p:slideViewPr>
    <p:cSldViewPr snapToGrid="0" snapToObjects="1">
      <p:cViewPr varScale="1">
        <p:scale>
          <a:sx n="151" d="100"/>
          <a:sy n="151" d="100"/>
        </p:scale>
        <p:origin x="-120" y="-2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png>
</file>

<file path=ppt/media/image11.png>
</file>

<file path=ppt/media/image12.png>
</file>

<file path=ppt/media/image13.png>
</file>

<file path=ppt/media/image14.png>
</file>

<file path=ppt/media/image15.png>
</file>

<file path=ppt/media/image16.png>
</file>

<file path=ppt/media/image20.png>
</file>

<file path=ppt/media/image21.png>
</file>

<file path=ppt/media/image22.png>
</file>

<file path=ppt/media/image23.png>
</file>

<file path=ppt/media/image26.png>
</file>

<file path=ppt/media/image27.png>
</file>

<file path=ppt/media/image28.png>
</file>

<file path=ppt/media/image29.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B2615FB-9209-524F-8B04-D5FDD7FD4E09}" type="datetimeFigureOut">
              <a:rPr lang="en-US" smtClean="0"/>
              <a:t>6/8/15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209926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2615FB-9209-524F-8B04-D5FDD7FD4E09}" type="datetimeFigureOut">
              <a:rPr lang="en-US" smtClean="0"/>
              <a:t>6/8/15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1218921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2615FB-9209-524F-8B04-D5FDD7FD4E09}" type="datetimeFigureOut">
              <a:rPr lang="en-US" smtClean="0"/>
              <a:t>6/8/15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19702421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2615FB-9209-524F-8B04-D5FDD7FD4E09}" type="datetimeFigureOut">
              <a:rPr lang="en-US" smtClean="0"/>
              <a:t>6/8/15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2631232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B2615FB-9209-524F-8B04-D5FDD7FD4E09}" type="datetimeFigureOut">
              <a:rPr lang="en-US" smtClean="0"/>
              <a:t>6/8/15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647454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B2615FB-9209-524F-8B04-D5FDD7FD4E09}" type="datetimeFigureOut">
              <a:rPr lang="en-US" smtClean="0"/>
              <a:t>6/8/15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94887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B2615FB-9209-524F-8B04-D5FDD7FD4E09}" type="datetimeFigureOut">
              <a:rPr lang="en-US" smtClean="0"/>
              <a:t>6/8/15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295946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B2615FB-9209-524F-8B04-D5FDD7FD4E09}" type="datetimeFigureOut">
              <a:rPr lang="en-US" smtClean="0"/>
              <a:t>6/8/15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602864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2615FB-9209-524F-8B04-D5FDD7FD4E09}" type="datetimeFigureOut">
              <a:rPr lang="en-US" smtClean="0"/>
              <a:t>6/8/15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504558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2615FB-9209-524F-8B04-D5FDD7FD4E09}" type="datetimeFigureOut">
              <a:rPr lang="en-US" smtClean="0"/>
              <a:t>6/8/15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3980295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2615FB-9209-524F-8B04-D5FDD7FD4E09}" type="datetimeFigureOut">
              <a:rPr lang="en-US" smtClean="0"/>
              <a:t>6/8/15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F76DB3-6DCE-FF49-A677-FCE5EB1FE4B4}" type="slidenum">
              <a:rPr lang="en-US" smtClean="0"/>
              <a:t>‹#›</a:t>
            </a:fld>
            <a:endParaRPr lang="en-US"/>
          </a:p>
        </p:txBody>
      </p:sp>
    </p:spTree>
    <p:extLst>
      <p:ext uri="{BB962C8B-B14F-4D97-AF65-F5344CB8AC3E}">
        <p14:creationId xmlns:p14="http://schemas.microsoft.com/office/powerpoint/2010/main" val="1805022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2615FB-9209-524F-8B04-D5FDD7FD4E09}" type="datetimeFigureOut">
              <a:rPr lang="en-US" smtClean="0"/>
              <a:t>6/8/15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F76DB3-6DCE-FF49-A677-FCE5EB1FE4B4}" type="slidenum">
              <a:rPr lang="en-US" smtClean="0"/>
              <a:t>‹#›</a:t>
            </a:fld>
            <a:endParaRPr lang="en-US"/>
          </a:p>
        </p:txBody>
      </p:sp>
    </p:spTree>
    <p:extLst>
      <p:ext uri="{BB962C8B-B14F-4D97-AF65-F5344CB8AC3E}">
        <p14:creationId xmlns:p14="http://schemas.microsoft.com/office/powerpoint/2010/main" val="2172466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2.png"/><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4.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5.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6.png"/><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emf"/><Relationship Id="rId3" Type="http://schemas.openxmlformats.org/officeDocument/2006/relationships/image" Target="../media/image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latin typeface="Arial"/>
                <a:cs typeface="Arial"/>
              </a:rPr>
              <a:t>Eif4g3 Project</a:t>
            </a:r>
            <a:endParaRPr lang="en-US" b="1" dirty="0">
              <a:latin typeface="Arial"/>
              <a:cs typeface="Arial"/>
            </a:endParaRPr>
          </a:p>
        </p:txBody>
      </p:sp>
      <p:sp>
        <p:nvSpPr>
          <p:cNvPr id="3" name="Subtitle 2"/>
          <p:cNvSpPr>
            <a:spLocks noGrp="1"/>
          </p:cNvSpPr>
          <p:nvPr>
            <p:ph type="subTitle" idx="1"/>
          </p:nvPr>
        </p:nvSpPr>
        <p:spPr/>
        <p:txBody>
          <a:bodyPr>
            <a:normAutofit/>
          </a:bodyPr>
          <a:lstStyle/>
          <a:p>
            <a:r>
              <a:rPr lang="en-US" sz="2400" dirty="0" smtClean="0">
                <a:latin typeface="Arial"/>
                <a:cs typeface="Arial"/>
              </a:rPr>
              <a:t>June 4, 2015</a:t>
            </a:r>
            <a:endParaRPr lang="en-US" sz="2400" dirty="0">
              <a:latin typeface="Arial"/>
              <a:cs typeface="Arial"/>
            </a:endParaRPr>
          </a:p>
        </p:txBody>
      </p:sp>
    </p:spTree>
    <p:extLst>
      <p:ext uri="{BB962C8B-B14F-4D97-AF65-F5344CB8AC3E}">
        <p14:creationId xmlns:p14="http://schemas.microsoft.com/office/powerpoint/2010/main" val="24681293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a:bodyPr>
          <a:lstStyle/>
          <a:p>
            <a:pPr marL="285750" indent="-285750">
              <a:lnSpc>
                <a:spcPct val="150000"/>
              </a:lnSpc>
            </a:pPr>
            <a:r>
              <a:rPr lang="en-US" sz="3200" b="1" dirty="0" smtClean="0">
                <a:latin typeface="Arial"/>
                <a:cs typeface="Arial"/>
              </a:rPr>
              <a:t>Eif4g3 mRNA RBP</a:t>
            </a:r>
            <a:endParaRPr lang="en-US" sz="3200" b="1" dirty="0">
              <a:latin typeface="Arial"/>
              <a:cs typeface="Arial"/>
            </a:endParaRPr>
          </a:p>
        </p:txBody>
      </p:sp>
      <p:sp>
        <p:nvSpPr>
          <p:cNvPr id="14" name="Rectangle 13"/>
          <p:cNvSpPr/>
          <p:nvPr/>
        </p:nvSpPr>
        <p:spPr>
          <a:xfrm>
            <a:off x="278343" y="4413668"/>
            <a:ext cx="8646027" cy="1738937"/>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RBP interact differently with WT/MT Eif4g3 mRNA (8): </a:t>
            </a:r>
            <a:r>
              <a:rPr lang="hr-HR" sz="1200" dirty="0" smtClean="0">
                <a:latin typeface="Arial"/>
                <a:cs typeface="Arial"/>
              </a:rPr>
              <a:t>Raly, Hnrnpc, Tial1, Lin28a, Sart3, </a:t>
            </a:r>
            <a:r>
              <a:rPr lang="hr-HR" sz="1200" dirty="0" smtClean="0">
                <a:solidFill>
                  <a:srgbClr val="FF0000"/>
                </a:solidFill>
                <a:latin typeface="Arial"/>
                <a:cs typeface="Arial"/>
              </a:rPr>
              <a:t>Pabpc1</a:t>
            </a:r>
            <a:r>
              <a:rPr lang="hr-HR" sz="1200" dirty="0" smtClean="0">
                <a:latin typeface="Arial"/>
                <a:cs typeface="Arial"/>
              </a:rPr>
              <a:t>, Pabpn1, Srsf2 (position-wise or sequence wise, RBP expression high).</a:t>
            </a:r>
          </a:p>
          <a:p>
            <a:pPr marL="285750" indent="-285750">
              <a:lnSpc>
                <a:spcPct val="150000"/>
              </a:lnSpc>
              <a:buFont typeface="Arial"/>
              <a:buChar char="•"/>
            </a:pPr>
            <a:r>
              <a:rPr lang="hr-HR" sz="1200" dirty="0" smtClean="0">
                <a:latin typeface="Arial"/>
                <a:cs typeface="Arial"/>
              </a:rPr>
              <a:t>Prbpc1 is up-regulated in MT polysomic samples, as opposed to WT polysomic samples</a:t>
            </a:r>
          </a:p>
          <a:p>
            <a:pPr marL="285750" indent="-285750">
              <a:lnSpc>
                <a:spcPct val="150000"/>
              </a:lnSpc>
              <a:buFont typeface="Arial"/>
              <a:buChar char="•"/>
            </a:pPr>
            <a:r>
              <a:rPr lang="en-US" sz="1200" dirty="0" smtClean="0">
                <a:latin typeface="Arial"/>
                <a:cs typeface="Arial"/>
              </a:rPr>
              <a:t>Shared with Hspa2 mRNA RBP: </a:t>
            </a:r>
            <a:r>
              <a:rPr lang="en-US" sz="1200" dirty="0" err="1" smtClean="0">
                <a:solidFill>
                  <a:srgbClr val="FF0000"/>
                </a:solidFill>
                <a:latin typeface="Arial"/>
                <a:cs typeface="Arial"/>
              </a:rPr>
              <a:t>Raly</a:t>
            </a:r>
            <a:r>
              <a:rPr lang="en-US" sz="1200" dirty="0" smtClean="0">
                <a:solidFill>
                  <a:srgbClr val="FF0000"/>
                </a:solidFill>
                <a:latin typeface="Arial"/>
                <a:cs typeface="Arial"/>
              </a:rPr>
              <a:t>, </a:t>
            </a:r>
            <a:r>
              <a:rPr lang="en-US" sz="1200" dirty="0" err="1" smtClean="0">
                <a:solidFill>
                  <a:srgbClr val="FF0000"/>
                </a:solidFill>
                <a:latin typeface="Arial"/>
                <a:cs typeface="Arial"/>
              </a:rPr>
              <a:t>Hnrnpc</a:t>
            </a:r>
            <a:r>
              <a:rPr lang="en-US" sz="1200" dirty="0" smtClean="0">
                <a:solidFill>
                  <a:srgbClr val="FF0000"/>
                </a:solidFill>
                <a:latin typeface="Arial"/>
                <a:cs typeface="Arial"/>
              </a:rPr>
              <a:t>, Tial1</a:t>
            </a:r>
            <a:r>
              <a:rPr lang="en-US" sz="1200" dirty="0" smtClean="0">
                <a:latin typeface="Arial"/>
                <a:cs typeface="Arial"/>
              </a:rPr>
              <a:t>, Lin28a, Pabpn1, Srsf2 (</a:t>
            </a:r>
            <a:r>
              <a:rPr lang="en-US" sz="1200" dirty="0" smtClean="0">
                <a:solidFill>
                  <a:srgbClr val="FF0000"/>
                </a:solidFill>
                <a:latin typeface="Arial"/>
                <a:cs typeface="Arial"/>
              </a:rPr>
              <a:t>red: 3’UTR</a:t>
            </a:r>
            <a:r>
              <a:rPr lang="en-US" sz="1200" dirty="0" smtClean="0">
                <a:latin typeface="Arial"/>
                <a:cs typeface="Arial"/>
              </a:rPr>
              <a:t>).</a:t>
            </a:r>
          </a:p>
          <a:p>
            <a:pPr marL="285750" indent="-285750">
              <a:lnSpc>
                <a:spcPct val="150000"/>
              </a:lnSpc>
              <a:buFont typeface="Arial"/>
              <a:buChar char="•"/>
            </a:pPr>
            <a:r>
              <a:rPr lang="en-US" sz="1200" dirty="0" smtClean="0">
                <a:latin typeface="Arial"/>
                <a:cs typeface="Arial"/>
              </a:rPr>
              <a:t>Would the differential use of RBP at Eif4g3 mRNA affect its function in Hspa2 mRNA translation? Not likely given Eif4g3 is most interesting at the protein level.</a:t>
            </a:r>
            <a:endParaRPr lang="hr-HR" sz="1200" dirty="0">
              <a:latin typeface="Arial"/>
              <a:cs typeface="Arial"/>
            </a:endParaRPr>
          </a:p>
        </p:txBody>
      </p:sp>
      <p:pic>
        <p:nvPicPr>
          <p:cNvPr id="2" name="Picture 1" descr="Screen Shot 2015-06-04 at 10.37.38 AM.png"/>
          <p:cNvPicPr>
            <a:picLocks noChangeAspect="1"/>
          </p:cNvPicPr>
          <p:nvPr/>
        </p:nvPicPr>
        <p:blipFill rotWithShape="1">
          <a:blip r:embed="rId2">
            <a:extLst>
              <a:ext uri="{28A0092B-C50C-407E-A947-70E740481C1C}">
                <a14:useLocalDpi xmlns:a14="http://schemas.microsoft.com/office/drawing/2010/main" val="0"/>
              </a:ext>
            </a:extLst>
          </a:blip>
          <a:srcRect b="41335"/>
          <a:stretch/>
        </p:blipFill>
        <p:spPr>
          <a:xfrm>
            <a:off x="861123" y="1229989"/>
            <a:ext cx="7072885" cy="3102066"/>
          </a:xfrm>
          <a:prstGeom prst="rect">
            <a:avLst/>
          </a:prstGeom>
        </p:spPr>
      </p:pic>
    </p:spTree>
    <p:extLst>
      <p:ext uri="{BB962C8B-B14F-4D97-AF65-F5344CB8AC3E}">
        <p14:creationId xmlns:p14="http://schemas.microsoft.com/office/powerpoint/2010/main" val="85746610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a:bodyPr>
          <a:lstStyle/>
          <a:p>
            <a:pPr marL="285750" indent="-285750">
              <a:lnSpc>
                <a:spcPct val="150000"/>
              </a:lnSpc>
            </a:pPr>
            <a:r>
              <a:rPr lang="en-US" sz="3200" b="1" dirty="0" smtClean="0">
                <a:latin typeface="Arial"/>
                <a:cs typeface="Arial"/>
              </a:rPr>
              <a:t>Protein interaction (STRING)</a:t>
            </a:r>
            <a:endParaRPr lang="en-US" sz="3200" b="1" dirty="0">
              <a:latin typeface="Arial"/>
              <a:cs typeface="Arial"/>
            </a:endParaRPr>
          </a:p>
        </p:txBody>
      </p:sp>
      <p:sp>
        <p:nvSpPr>
          <p:cNvPr id="14" name="Rectangle 13"/>
          <p:cNvSpPr/>
          <p:nvPr/>
        </p:nvSpPr>
        <p:spPr>
          <a:xfrm>
            <a:off x="352821" y="4793432"/>
            <a:ext cx="8397584" cy="2015936"/>
          </a:xfrm>
          <a:prstGeom prst="rect">
            <a:avLst/>
          </a:prstGeom>
        </p:spPr>
        <p:txBody>
          <a:bodyPr wrap="square">
            <a:spAutoFit/>
          </a:bodyPr>
          <a:lstStyle/>
          <a:p>
            <a:pPr marL="285750" indent="-285750">
              <a:lnSpc>
                <a:spcPct val="150000"/>
              </a:lnSpc>
              <a:buFont typeface="Arial"/>
              <a:buChar char="•"/>
            </a:pPr>
            <a:r>
              <a:rPr lang="hr-HR" sz="1200" dirty="0" smtClean="0">
                <a:latin typeface="Arial"/>
                <a:cs typeface="Arial"/>
              </a:rPr>
              <a:t>No shared Eif4g3- and Hspa2-binding proteins</a:t>
            </a:r>
          </a:p>
          <a:p>
            <a:pPr marL="285750" indent="-285750">
              <a:lnSpc>
                <a:spcPct val="150000"/>
              </a:lnSpc>
              <a:buFont typeface="Arial"/>
              <a:buChar char="•"/>
            </a:pPr>
            <a:r>
              <a:rPr lang="en-US" sz="1200" dirty="0" smtClean="0">
                <a:latin typeface="Arial"/>
                <a:cs typeface="Arial"/>
              </a:rPr>
              <a:t>Eif4g3-binding proteins </a:t>
            </a:r>
            <a:r>
              <a:rPr lang="hr-HR" sz="1200" dirty="0" smtClean="0">
                <a:latin typeface="Arial"/>
                <a:cs typeface="Arial"/>
              </a:rPr>
              <a:t>show polysomic up-regulation: </a:t>
            </a:r>
            <a:r>
              <a:rPr lang="en-US" sz="1200" dirty="0">
                <a:latin typeface="Arial"/>
                <a:cs typeface="Arial"/>
              </a:rPr>
              <a:t>Eif4e and Pabpc1</a:t>
            </a:r>
            <a:r>
              <a:rPr lang="hr-HR" sz="1200" dirty="0">
                <a:latin typeface="Arial"/>
                <a:cs typeface="Arial"/>
              </a:rPr>
              <a:t> </a:t>
            </a:r>
            <a:endParaRPr lang="hr-HR" sz="1200" dirty="0" smtClean="0">
              <a:latin typeface="Arial"/>
              <a:cs typeface="Arial"/>
            </a:endParaRPr>
          </a:p>
          <a:p>
            <a:pPr marL="285750" indent="-285750">
              <a:lnSpc>
                <a:spcPct val="150000"/>
              </a:lnSpc>
              <a:buFont typeface="Arial"/>
              <a:buChar char="•"/>
            </a:pPr>
            <a:r>
              <a:rPr lang="hr-HR" sz="1200" dirty="0" smtClean="0">
                <a:latin typeface="Arial"/>
                <a:cs typeface="Arial"/>
              </a:rPr>
              <a:t>Hspa2-binding proteins show polysomic up-regulation: </a:t>
            </a:r>
            <a:r>
              <a:rPr lang="fi-FI" sz="1200" dirty="0" smtClean="0">
                <a:latin typeface="Arial"/>
                <a:cs typeface="Arial"/>
              </a:rPr>
              <a:t>Dnaja1, Hsp90aa1, Hsp90ab1, Hspa8, Hspa9, Hsph1, Stip1</a:t>
            </a:r>
          </a:p>
          <a:p>
            <a:pPr marL="285750" indent="-285750">
              <a:lnSpc>
                <a:spcPct val="150000"/>
              </a:lnSpc>
              <a:buFont typeface="Arial"/>
              <a:buChar char="•"/>
            </a:pPr>
            <a:r>
              <a:rPr lang="hr-HR" sz="1200" dirty="0">
                <a:latin typeface="Arial"/>
                <a:cs typeface="Arial"/>
              </a:rPr>
              <a:t>Hspa2-binding proteins show </a:t>
            </a:r>
            <a:r>
              <a:rPr lang="hr-HR" sz="1200" dirty="0" smtClean="0">
                <a:latin typeface="Arial"/>
                <a:cs typeface="Arial"/>
              </a:rPr>
              <a:t>non-polysomic </a:t>
            </a:r>
            <a:r>
              <a:rPr lang="hr-HR" sz="1200" dirty="0">
                <a:latin typeface="Arial"/>
                <a:cs typeface="Arial"/>
              </a:rPr>
              <a:t>up-regulation: </a:t>
            </a:r>
            <a:r>
              <a:rPr lang="fi-FI" sz="1200" dirty="0" smtClean="0">
                <a:latin typeface="Arial"/>
                <a:cs typeface="Arial"/>
              </a:rPr>
              <a:t>Hspa8</a:t>
            </a:r>
            <a:endParaRPr lang="hr-HR" sz="1200" dirty="0">
              <a:latin typeface="Arial"/>
              <a:cs typeface="Arial"/>
            </a:endParaRPr>
          </a:p>
          <a:p>
            <a:pPr marL="285750" indent="-285750">
              <a:lnSpc>
                <a:spcPct val="150000"/>
              </a:lnSpc>
              <a:buFont typeface="Arial"/>
              <a:buChar char="•"/>
            </a:pPr>
            <a:r>
              <a:rPr lang="en-US" sz="1200" dirty="0">
                <a:latin typeface="Arial"/>
                <a:cs typeface="Arial"/>
              </a:rPr>
              <a:t>Pabpc1 (mRNA up-regulated in the polysomic fraction, differential use by WT/MT Eif4g3 mRNA) is also a Eif4g3-binding protein</a:t>
            </a:r>
            <a:r>
              <a:rPr lang="hr-HR" sz="1200" dirty="0" smtClean="0">
                <a:latin typeface="Arial"/>
                <a:cs typeface="Arial"/>
              </a:rPr>
              <a:t>.</a:t>
            </a:r>
          </a:p>
          <a:p>
            <a:pPr marL="285750" indent="-285750">
              <a:lnSpc>
                <a:spcPct val="150000"/>
              </a:lnSpc>
              <a:buFont typeface="Arial"/>
              <a:buChar char="•"/>
            </a:pPr>
            <a:endParaRPr lang="hr-HR" sz="1200" dirty="0">
              <a:latin typeface="Arial"/>
              <a:cs typeface="Arial"/>
            </a:endParaRPr>
          </a:p>
        </p:txBody>
      </p:sp>
      <p:pic>
        <p:nvPicPr>
          <p:cNvPr id="2" name="Picture 1" descr="Eif4g3.png"/>
          <p:cNvPicPr>
            <a:picLocks noChangeAspect="1"/>
          </p:cNvPicPr>
          <p:nvPr/>
        </p:nvPicPr>
        <p:blipFill rotWithShape="1">
          <a:blip r:embed="rId2">
            <a:extLst>
              <a:ext uri="{28A0092B-C50C-407E-A947-70E740481C1C}">
                <a14:useLocalDpi xmlns:a14="http://schemas.microsoft.com/office/drawing/2010/main" val="0"/>
              </a:ext>
            </a:extLst>
          </a:blip>
          <a:srcRect l="31269"/>
          <a:stretch/>
        </p:blipFill>
        <p:spPr>
          <a:xfrm>
            <a:off x="526784" y="1143000"/>
            <a:ext cx="3288505" cy="3769614"/>
          </a:xfrm>
          <a:prstGeom prst="rect">
            <a:avLst/>
          </a:prstGeom>
        </p:spPr>
      </p:pic>
      <p:pic>
        <p:nvPicPr>
          <p:cNvPr id="3" name="Picture 2" descr="Hspa2.png"/>
          <p:cNvPicPr>
            <a:picLocks noChangeAspect="1"/>
          </p:cNvPicPr>
          <p:nvPr/>
        </p:nvPicPr>
        <p:blipFill rotWithShape="1">
          <a:blip r:embed="rId3">
            <a:extLst>
              <a:ext uri="{28A0092B-C50C-407E-A947-70E740481C1C}">
                <a14:useLocalDpi xmlns:a14="http://schemas.microsoft.com/office/drawing/2010/main" val="0"/>
              </a:ext>
            </a:extLst>
          </a:blip>
          <a:srcRect t="7807"/>
          <a:stretch/>
        </p:blipFill>
        <p:spPr>
          <a:xfrm>
            <a:off x="3122946" y="956880"/>
            <a:ext cx="5890584" cy="4375549"/>
          </a:xfrm>
          <a:prstGeom prst="rect">
            <a:avLst/>
          </a:prstGeom>
        </p:spPr>
      </p:pic>
    </p:spTree>
    <p:extLst>
      <p:ext uri="{BB962C8B-B14F-4D97-AF65-F5344CB8AC3E}">
        <p14:creationId xmlns:p14="http://schemas.microsoft.com/office/powerpoint/2010/main" val="387790562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a:bodyPr>
          <a:lstStyle/>
          <a:p>
            <a:pPr marL="285750" indent="-285750">
              <a:lnSpc>
                <a:spcPct val="150000"/>
              </a:lnSpc>
            </a:pPr>
            <a:r>
              <a:rPr lang="en-US" sz="3200" b="1" dirty="0" smtClean="0">
                <a:latin typeface="Arial"/>
                <a:cs typeface="Arial"/>
              </a:rPr>
              <a:t>Hspa2 mRNA RBP and 3’UTR</a:t>
            </a:r>
            <a:endParaRPr lang="en-US" sz="3200" b="1" dirty="0">
              <a:latin typeface="Arial"/>
              <a:cs typeface="Arial"/>
            </a:endParaRPr>
          </a:p>
        </p:txBody>
      </p:sp>
      <p:sp>
        <p:nvSpPr>
          <p:cNvPr id="14" name="Rectangle 13"/>
          <p:cNvSpPr/>
          <p:nvPr/>
        </p:nvSpPr>
        <p:spPr>
          <a:xfrm>
            <a:off x="457200" y="5124773"/>
            <a:ext cx="7801452" cy="907941"/>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Hspa2 mRNA RBP show polysomic up regulation: </a:t>
            </a:r>
            <a:r>
              <a:rPr lang="cs-CZ" sz="1200" dirty="0" smtClean="0">
                <a:latin typeface="Arial"/>
                <a:cs typeface="Arial"/>
              </a:rPr>
              <a:t>Snrpb2, Rbm46, Rbm5, Srsf1, Srsf10, Khdrbs1, Fxr1</a:t>
            </a:r>
            <a:endParaRPr lang="hr-HR" sz="1200" dirty="0" smtClean="0">
              <a:latin typeface="Arial"/>
              <a:cs typeface="Arial"/>
            </a:endParaRPr>
          </a:p>
          <a:p>
            <a:pPr marL="285750" indent="-285750">
              <a:lnSpc>
                <a:spcPct val="150000"/>
              </a:lnSpc>
              <a:buFont typeface="Arial"/>
              <a:buChar char="•"/>
            </a:pPr>
            <a:r>
              <a:rPr lang="en-US" sz="1200" dirty="0">
                <a:latin typeface="Arial"/>
                <a:cs typeface="Arial"/>
              </a:rPr>
              <a:t>Hspa2 mRNA </a:t>
            </a:r>
            <a:r>
              <a:rPr lang="en-US" sz="1200" dirty="0" smtClean="0">
                <a:latin typeface="Arial"/>
                <a:cs typeface="Arial"/>
              </a:rPr>
              <a:t>3’UTR RBP </a:t>
            </a:r>
            <a:r>
              <a:rPr lang="en-US" sz="1200" dirty="0">
                <a:latin typeface="Arial"/>
                <a:cs typeface="Arial"/>
              </a:rPr>
              <a:t>show polysomic up regulation: </a:t>
            </a:r>
            <a:r>
              <a:rPr lang="cs-CZ" sz="1200" dirty="0" smtClean="0">
                <a:latin typeface="Arial"/>
                <a:cs typeface="Arial"/>
              </a:rPr>
              <a:t>Snrpb2, Rbm46</a:t>
            </a:r>
            <a:r>
              <a:rPr lang="cs-CZ" sz="1200" dirty="0">
                <a:latin typeface="Arial"/>
                <a:cs typeface="Arial"/>
              </a:rPr>
              <a:t>, </a:t>
            </a:r>
            <a:r>
              <a:rPr lang="cs-CZ" sz="1200" dirty="0" smtClean="0">
                <a:latin typeface="Arial"/>
                <a:cs typeface="Arial"/>
              </a:rPr>
              <a:t>Khdrbs1</a:t>
            </a:r>
            <a:endParaRPr lang="hr-HR" sz="1200" dirty="0" smtClean="0">
              <a:latin typeface="Arial"/>
              <a:cs typeface="Arial"/>
            </a:endParaRPr>
          </a:p>
          <a:p>
            <a:pPr>
              <a:lnSpc>
                <a:spcPct val="150000"/>
              </a:lnSpc>
            </a:pPr>
            <a:endParaRPr lang="en-US" sz="1200" dirty="0" smtClean="0">
              <a:latin typeface="Arial"/>
              <a:cs typeface="Arial"/>
            </a:endParaRPr>
          </a:p>
        </p:txBody>
      </p:sp>
      <p:pic>
        <p:nvPicPr>
          <p:cNvPr id="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1558" y="1205844"/>
            <a:ext cx="4628195" cy="36331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extLst>
      <p:ext uri="{BB962C8B-B14F-4D97-AF65-F5344CB8AC3E}">
        <p14:creationId xmlns:p14="http://schemas.microsoft.com/office/powerpoint/2010/main" val="345355618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fontScale="90000"/>
          </a:bodyPr>
          <a:lstStyle/>
          <a:p>
            <a:pPr marL="285750" indent="-285750">
              <a:lnSpc>
                <a:spcPct val="150000"/>
              </a:lnSpc>
            </a:pPr>
            <a:r>
              <a:rPr lang="en-US" sz="3200" b="1" dirty="0" smtClean="0">
                <a:latin typeface="Arial"/>
                <a:cs typeface="Arial"/>
              </a:rPr>
              <a:t>Shared RBP at Hspa2 concord gene’s 3’UTR</a:t>
            </a:r>
            <a:endParaRPr lang="en-US" sz="3200" b="1" dirty="0">
              <a:latin typeface="Arial"/>
              <a:cs typeface="Arial"/>
            </a:endParaRPr>
          </a:p>
        </p:txBody>
      </p:sp>
      <p:pic>
        <p:nvPicPr>
          <p:cNvPr id="2" name="Picture 1" descr="Screen Shot 2015-06-04 at 11.15.57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451621"/>
            <a:ext cx="6587132" cy="653834"/>
          </a:xfrm>
          <a:prstGeom prst="rect">
            <a:avLst/>
          </a:prstGeom>
        </p:spPr>
      </p:pic>
      <p:pic>
        <p:nvPicPr>
          <p:cNvPr id="5" name="Picture 4" descr="Screen Shot 2015-06-01 at 1.15.21 PM.png"/>
          <p:cNvPicPr>
            <a:picLocks noChangeAspect="1"/>
          </p:cNvPicPr>
          <p:nvPr/>
        </p:nvPicPr>
        <p:blipFill rotWithShape="1">
          <a:blip r:embed="rId3">
            <a:extLst>
              <a:ext uri="{28A0092B-C50C-407E-A947-70E740481C1C}">
                <a14:useLocalDpi xmlns:a14="http://schemas.microsoft.com/office/drawing/2010/main" val="0"/>
              </a:ext>
            </a:extLst>
          </a:blip>
          <a:srcRect t="6131" b="55584"/>
          <a:stretch/>
        </p:blipFill>
        <p:spPr>
          <a:xfrm>
            <a:off x="0" y="2282802"/>
            <a:ext cx="9144000" cy="1200449"/>
          </a:xfrm>
          <a:prstGeom prst="rect">
            <a:avLst/>
          </a:prstGeom>
        </p:spPr>
      </p:pic>
      <p:sp>
        <p:nvSpPr>
          <p:cNvPr id="6" name="Rectangle 5"/>
          <p:cNvSpPr/>
          <p:nvPr/>
        </p:nvSpPr>
        <p:spPr>
          <a:xfrm>
            <a:off x="7681686" y="3017204"/>
            <a:ext cx="544286" cy="199572"/>
          </a:xfrm>
          <a:prstGeom prst="rect">
            <a:avLst/>
          </a:prstGeom>
          <a:noFill/>
          <a:ln>
            <a:solidFill>
              <a:schemeClr val="accent2">
                <a:lumMod val="7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7" name="Rectangle 6"/>
          <p:cNvSpPr/>
          <p:nvPr/>
        </p:nvSpPr>
        <p:spPr>
          <a:xfrm>
            <a:off x="0" y="1810484"/>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in the Non-polysomic fraction (p-value &lt; 0.1) </a:t>
            </a:r>
            <a:endParaRPr lang="en-US" sz="1000" dirty="0">
              <a:latin typeface="Arial"/>
              <a:cs typeface="Arial"/>
            </a:endParaRPr>
          </a:p>
        </p:txBody>
      </p:sp>
      <p:sp>
        <p:nvSpPr>
          <p:cNvPr id="8" name="Rectangle 7"/>
          <p:cNvSpPr/>
          <p:nvPr/>
        </p:nvSpPr>
        <p:spPr>
          <a:xfrm>
            <a:off x="1" y="3902740"/>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25 transcripts of the 20 non-polysomic up regulation genes -</a:t>
            </a:r>
            <a:r>
              <a:rPr lang="en-US" sz="1000" dirty="0" smtClean="0">
                <a:latin typeface="Arial"/>
                <a:cs typeface="Arial"/>
                <a:sym typeface="Wingdings"/>
              </a:rPr>
              <a:t> mRNA 3’UTR sequence</a:t>
            </a:r>
            <a:r>
              <a:rPr lang="en-US" sz="1000" dirty="0" smtClean="0">
                <a:latin typeface="Arial"/>
                <a:cs typeface="Arial"/>
              </a:rPr>
              <a:t> -</a:t>
            </a:r>
            <a:r>
              <a:rPr lang="en-US" sz="1000" dirty="0" smtClean="0">
                <a:latin typeface="Arial"/>
                <a:cs typeface="Arial"/>
                <a:sym typeface="Wingdings"/>
              </a:rPr>
              <a:t> RBP - overlaps with the 24 Hspa2 mRNA 3’UTR RBP</a:t>
            </a:r>
            <a:endParaRPr lang="en-US" sz="1000" dirty="0">
              <a:latin typeface="Arial"/>
              <a:cs typeface="Arial"/>
            </a:endParaRPr>
          </a:p>
        </p:txBody>
      </p:sp>
    </p:spTree>
    <p:extLst>
      <p:ext uri="{BB962C8B-B14F-4D97-AF65-F5344CB8AC3E}">
        <p14:creationId xmlns:p14="http://schemas.microsoft.com/office/powerpoint/2010/main" val="365519307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8456" y="1790912"/>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a:latin typeface="Arial"/>
                <a:cs typeface="Arial"/>
              </a:rPr>
              <a:t>RBP that bind with Eif4g3 </a:t>
            </a:r>
            <a:r>
              <a:rPr lang="en-US" sz="1000" dirty="0" smtClean="0">
                <a:latin typeface="Arial"/>
                <a:cs typeface="Arial"/>
              </a:rPr>
              <a:t>mRNA (WT/MT) differently (8)</a:t>
            </a:r>
            <a:endParaRPr lang="en-US" sz="1000" dirty="0">
              <a:latin typeface="Arial"/>
              <a:cs typeface="Arial"/>
            </a:endParaRPr>
          </a:p>
        </p:txBody>
      </p:sp>
      <p:sp>
        <p:nvSpPr>
          <p:cNvPr id="7" name="Rectangle 6"/>
          <p:cNvSpPr/>
          <p:nvPr/>
        </p:nvSpPr>
        <p:spPr>
          <a:xfrm>
            <a:off x="578457" y="4520181"/>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Hspa2 mRNA RBP show polysomic difference (7)</a:t>
            </a:r>
            <a:endParaRPr lang="en-US" sz="1000" dirty="0">
              <a:latin typeface="Arial"/>
              <a:cs typeface="Arial"/>
            </a:endParaRPr>
          </a:p>
        </p:txBody>
      </p:sp>
      <p:cxnSp>
        <p:nvCxnSpPr>
          <p:cNvPr id="9" name="Straight Connector 8"/>
          <p:cNvCxnSpPr/>
          <p:nvPr/>
        </p:nvCxnSpPr>
        <p:spPr>
          <a:xfrm flipV="1">
            <a:off x="2813504" y="1880176"/>
            <a:ext cx="1166785" cy="24194"/>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3962047" y="1782514"/>
            <a:ext cx="1394001"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solidFill>
                  <a:srgbClr val="FF0000"/>
                </a:solidFill>
                <a:latin typeface="Arial"/>
                <a:cs typeface="Arial"/>
              </a:rPr>
              <a:t>Pabpc1</a:t>
            </a:r>
            <a:r>
              <a:rPr lang="en-US" sz="1000" dirty="0" smtClean="0">
                <a:latin typeface="Arial"/>
                <a:cs typeface="Arial"/>
              </a:rPr>
              <a:t> show polysomic difference</a:t>
            </a:r>
          </a:p>
        </p:txBody>
      </p:sp>
      <p:sp>
        <p:nvSpPr>
          <p:cNvPr id="17" name="Rectangle 16"/>
          <p:cNvSpPr/>
          <p:nvPr/>
        </p:nvSpPr>
        <p:spPr>
          <a:xfrm>
            <a:off x="3336933" y="2305484"/>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Given Eif4g3 functions at the protein level. Not likely interesting.</a:t>
            </a:r>
            <a:endParaRPr lang="en-US" sz="1000" dirty="0">
              <a:latin typeface="Arial"/>
              <a:cs typeface="Arial"/>
            </a:endParaRPr>
          </a:p>
        </p:txBody>
      </p:sp>
      <p:sp>
        <p:nvSpPr>
          <p:cNvPr id="19" name="Rectangle 18"/>
          <p:cNvSpPr/>
          <p:nvPr/>
        </p:nvSpPr>
        <p:spPr>
          <a:xfrm>
            <a:off x="578457" y="5031158"/>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RBP bind at Hspa2 mRNA 3’ UTR (24)</a:t>
            </a:r>
            <a:endParaRPr lang="en-US" sz="1000" dirty="0">
              <a:latin typeface="Arial"/>
              <a:cs typeface="Arial"/>
            </a:endParaRPr>
          </a:p>
        </p:txBody>
      </p:sp>
      <p:sp>
        <p:nvSpPr>
          <p:cNvPr id="20" name="Rectangle 19"/>
          <p:cNvSpPr/>
          <p:nvPr/>
        </p:nvSpPr>
        <p:spPr>
          <a:xfrm>
            <a:off x="3565423" y="5037181"/>
            <a:ext cx="2131062"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cs-CZ" sz="1000" dirty="0" err="1" smtClean="0">
                <a:latin typeface="Arial"/>
                <a:cs typeface="Arial"/>
              </a:rPr>
              <a:t>Polysomic</a:t>
            </a:r>
            <a:r>
              <a:rPr lang="cs-CZ" sz="1000" dirty="0" smtClean="0">
                <a:latin typeface="Arial"/>
                <a:cs typeface="Arial"/>
              </a:rPr>
              <a:t> up </a:t>
            </a:r>
            <a:r>
              <a:rPr lang="cs-CZ" sz="1000" dirty="0" err="1" smtClean="0">
                <a:latin typeface="Arial"/>
                <a:cs typeface="Arial"/>
              </a:rPr>
              <a:t>regulation</a:t>
            </a:r>
            <a:r>
              <a:rPr lang="cs-CZ" sz="1000" dirty="0" smtClean="0">
                <a:latin typeface="Arial"/>
                <a:cs typeface="Arial"/>
              </a:rPr>
              <a:t>: Snrpb2</a:t>
            </a:r>
            <a:r>
              <a:rPr lang="cs-CZ" sz="1000" dirty="0">
                <a:latin typeface="Arial"/>
                <a:cs typeface="Arial"/>
              </a:rPr>
              <a:t>, Rbm46, </a:t>
            </a:r>
            <a:r>
              <a:rPr lang="cs-CZ" sz="1000" dirty="0" smtClean="0">
                <a:latin typeface="Arial"/>
                <a:cs typeface="Arial"/>
              </a:rPr>
              <a:t>Khdrbs1</a:t>
            </a:r>
            <a:endParaRPr lang="en-US" sz="1000" dirty="0">
              <a:latin typeface="Arial"/>
              <a:cs typeface="Arial"/>
            </a:endParaRPr>
          </a:p>
        </p:txBody>
      </p:sp>
      <p:sp>
        <p:nvSpPr>
          <p:cNvPr id="22" name="Rectangle 21"/>
          <p:cNvSpPr/>
          <p:nvPr/>
        </p:nvSpPr>
        <p:spPr>
          <a:xfrm>
            <a:off x="578457" y="5549275"/>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Shared with 25 mRNA show non-polysomic up-regulation</a:t>
            </a:r>
            <a:endParaRPr lang="en-US" sz="1000" dirty="0">
              <a:latin typeface="Arial"/>
              <a:cs typeface="Arial"/>
            </a:endParaRPr>
          </a:p>
        </p:txBody>
      </p:sp>
      <p:sp>
        <p:nvSpPr>
          <p:cNvPr id="24" name="Rectangle 23"/>
          <p:cNvSpPr/>
          <p:nvPr/>
        </p:nvSpPr>
        <p:spPr>
          <a:xfrm>
            <a:off x="578456" y="3215682"/>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Eif4g3 protein-binding proteins show polysomic differences (2)</a:t>
            </a:r>
            <a:endParaRPr lang="en-US" sz="1000" dirty="0">
              <a:latin typeface="Arial"/>
              <a:cs typeface="Arial"/>
            </a:endParaRPr>
          </a:p>
        </p:txBody>
      </p:sp>
      <p:cxnSp>
        <p:nvCxnSpPr>
          <p:cNvPr id="25" name="Straight Connector 24"/>
          <p:cNvCxnSpPr/>
          <p:nvPr/>
        </p:nvCxnSpPr>
        <p:spPr>
          <a:xfrm flipV="1">
            <a:off x="2795262" y="3394718"/>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578456" y="1285759"/>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a:latin typeface="Arial"/>
                <a:cs typeface="Arial"/>
              </a:rPr>
              <a:t>Eif4g3 mRNA sequences in WT/MT</a:t>
            </a:r>
          </a:p>
        </p:txBody>
      </p:sp>
      <p:sp>
        <p:nvSpPr>
          <p:cNvPr id="28" name="Rectangle 27"/>
          <p:cNvSpPr/>
          <p:nvPr/>
        </p:nvSpPr>
        <p:spPr>
          <a:xfrm>
            <a:off x="3253339" y="1285759"/>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a:latin typeface="Arial"/>
                <a:cs typeface="Arial"/>
              </a:rPr>
              <a:t>Eif4g3 </a:t>
            </a:r>
            <a:r>
              <a:rPr lang="en-US" sz="1000" dirty="0" smtClean="0">
                <a:latin typeface="Arial"/>
                <a:cs typeface="Arial"/>
              </a:rPr>
              <a:t>peptide </a:t>
            </a:r>
            <a:r>
              <a:rPr lang="en-US" sz="1000" dirty="0">
                <a:latin typeface="Arial"/>
                <a:cs typeface="Arial"/>
              </a:rPr>
              <a:t>sequences in WT/MT</a:t>
            </a:r>
          </a:p>
        </p:txBody>
      </p:sp>
      <p:cxnSp>
        <p:nvCxnSpPr>
          <p:cNvPr id="29" name="Straight Connector 28"/>
          <p:cNvCxnSpPr/>
          <p:nvPr/>
        </p:nvCxnSpPr>
        <p:spPr>
          <a:xfrm flipV="1">
            <a:off x="2711668" y="1477057"/>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0" name="Rectangle 29"/>
          <p:cNvSpPr/>
          <p:nvPr/>
        </p:nvSpPr>
        <p:spPr>
          <a:xfrm>
            <a:off x="6007049" y="1262139"/>
            <a:ext cx="2311889" cy="369303"/>
          </a:xfrm>
          <a:prstGeom prst="rect">
            <a:avLst/>
          </a:prstGeom>
          <a:ln w="12700" cmpd="sng">
            <a:solidFill>
              <a:srgbClr val="953735"/>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How the peptide differences affect protein interaction?</a:t>
            </a:r>
            <a:endParaRPr lang="en-US" sz="1000" dirty="0">
              <a:latin typeface="Arial"/>
              <a:cs typeface="Arial"/>
            </a:endParaRPr>
          </a:p>
        </p:txBody>
      </p:sp>
      <p:cxnSp>
        <p:nvCxnSpPr>
          <p:cNvPr id="31" name="Straight Connector 30"/>
          <p:cNvCxnSpPr/>
          <p:nvPr/>
        </p:nvCxnSpPr>
        <p:spPr>
          <a:xfrm flipV="1">
            <a:off x="5465378" y="1453437"/>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578456" y="3696765"/>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Hspa2 protein-binding proteins show polysomic differences (</a:t>
            </a:r>
            <a:r>
              <a:rPr lang="en-US" sz="1000" dirty="0" smtClean="0">
                <a:solidFill>
                  <a:srgbClr val="FF0000"/>
                </a:solidFill>
                <a:latin typeface="Arial"/>
                <a:cs typeface="Arial"/>
              </a:rPr>
              <a:t>7</a:t>
            </a:r>
            <a:r>
              <a:rPr lang="en-US" sz="1000" dirty="0" smtClean="0">
                <a:latin typeface="Arial"/>
                <a:cs typeface="Arial"/>
              </a:rPr>
              <a:t>)</a:t>
            </a:r>
            <a:endParaRPr lang="en-US" sz="1000" dirty="0">
              <a:latin typeface="Arial"/>
              <a:cs typeface="Arial"/>
            </a:endParaRPr>
          </a:p>
        </p:txBody>
      </p:sp>
      <p:sp>
        <p:nvSpPr>
          <p:cNvPr id="33" name="Rectangle 32"/>
          <p:cNvSpPr/>
          <p:nvPr/>
        </p:nvSpPr>
        <p:spPr>
          <a:xfrm>
            <a:off x="3336933" y="3685219"/>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Hspa2 protein-binding proteins show non-polysomic differences (</a:t>
            </a:r>
            <a:r>
              <a:rPr lang="en-US" sz="1000" dirty="0" smtClean="0">
                <a:solidFill>
                  <a:srgbClr val="FF0000"/>
                </a:solidFill>
                <a:latin typeface="Arial"/>
                <a:cs typeface="Arial"/>
              </a:rPr>
              <a:t>Hspa8</a:t>
            </a:r>
            <a:r>
              <a:rPr lang="en-US" sz="1000" dirty="0" smtClean="0">
                <a:latin typeface="Arial"/>
                <a:cs typeface="Arial"/>
              </a:rPr>
              <a:t>)</a:t>
            </a:r>
            <a:endParaRPr lang="en-US" sz="1000" dirty="0">
              <a:latin typeface="Arial"/>
              <a:cs typeface="Arial"/>
            </a:endParaRPr>
          </a:p>
        </p:txBody>
      </p:sp>
      <p:sp>
        <p:nvSpPr>
          <p:cNvPr id="26" name="Title 4"/>
          <p:cNvSpPr>
            <a:spLocks noGrp="1"/>
          </p:cNvSpPr>
          <p:nvPr>
            <p:ph type="title"/>
          </p:nvPr>
        </p:nvSpPr>
        <p:spPr>
          <a:xfrm>
            <a:off x="457200" y="-4971"/>
            <a:ext cx="8229600" cy="1143000"/>
          </a:xfrm>
        </p:spPr>
        <p:txBody>
          <a:bodyPr>
            <a:normAutofit/>
          </a:bodyPr>
          <a:lstStyle/>
          <a:p>
            <a:r>
              <a:rPr lang="en-US" sz="3200" b="1" dirty="0" smtClean="0">
                <a:latin typeface="Arial"/>
                <a:cs typeface="Arial"/>
              </a:rPr>
              <a:t>Summary</a:t>
            </a:r>
            <a:endParaRPr lang="en-US" sz="3200" b="1" dirty="0">
              <a:latin typeface="Arial"/>
              <a:cs typeface="Arial"/>
            </a:endParaRPr>
          </a:p>
        </p:txBody>
      </p:sp>
      <p:cxnSp>
        <p:nvCxnSpPr>
          <p:cNvPr id="35" name="Straight Connector 34"/>
          <p:cNvCxnSpPr/>
          <p:nvPr/>
        </p:nvCxnSpPr>
        <p:spPr>
          <a:xfrm flipV="1">
            <a:off x="2813505" y="3869871"/>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578456" y="2373782"/>
            <a:ext cx="2311890"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Shared with Hspa2 mRNA RBP (6 in total, 3 at 3’UTR)</a:t>
            </a:r>
            <a:endParaRPr lang="en-US" sz="1000" dirty="0">
              <a:latin typeface="Arial"/>
              <a:cs typeface="Arial"/>
            </a:endParaRPr>
          </a:p>
        </p:txBody>
      </p:sp>
      <p:cxnSp>
        <p:nvCxnSpPr>
          <p:cNvPr id="14" name="Straight Connector 13"/>
          <p:cNvCxnSpPr/>
          <p:nvPr/>
        </p:nvCxnSpPr>
        <p:spPr>
          <a:xfrm flipV="1">
            <a:off x="2795262" y="2482226"/>
            <a:ext cx="541671" cy="1123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1597546" y="2099623"/>
            <a:ext cx="0" cy="296127"/>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9" name="Rectangle 38"/>
          <p:cNvSpPr/>
          <p:nvPr/>
        </p:nvSpPr>
        <p:spPr>
          <a:xfrm>
            <a:off x="3336933" y="3214690"/>
            <a:ext cx="1394001"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a:solidFill>
                  <a:srgbClr val="FF0000"/>
                </a:solidFill>
                <a:latin typeface="Arial"/>
                <a:cs typeface="Arial"/>
              </a:rPr>
              <a:t>Eif4e and Pabpc1</a:t>
            </a:r>
            <a:r>
              <a:rPr lang="hr-HR" sz="1000" dirty="0">
                <a:solidFill>
                  <a:srgbClr val="FF0000"/>
                </a:solidFill>
                <a:latin typeface="Arial"/>
                <a:cs typeface="Arial"/>
              </a:rPr>
              <a:t> </a:t>
            </a:r>
            <a:endParaRPr lang="en-US" sz="1000" dirty="0">
              <a:solidFill>
                <a:srgbClr val="FF0000"/>
              </a:solidFill>
            </a:endParaRPr>
          </a:p>
        </p:txBody>
      </p:sp>
      <p:cxnSp>
        <p:nvCxnSpPr>
          <p:cNvPr id="40" name="Straight Connector 39"/>
          <p:cNvCxnSpPr/>
          <p:nvPr/>
        </p:nvCxnSpPr>
        <p:spPr>
          <a:xfrm>
            <a:off x="2795263" y="5221833"/>
            <a:ext cx="770160" cy="0"/>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1486467" y="5288933"/>
            <a:ext cx="11231" cy="260342"/>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354833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972"/>
            <a:ext cx="8229600" cy="1143000"/>
          </a:xfrm>
        </p:spPr>
        <p:txBody>
          <a:bodyPr>
            <a:normAutofit/>
          </a:bodyPr>
          <a:lstStyle/>
          <a:p>
            <a:r>
              <a:rPr lang="en-US" sz="3200" b="1" dirty="0" smtClean="0">
                <a:latin typeface="Arial"/>
                <a:cs typeface="Arial"/>
              </a:rPr>
              <a:t>Hspa8 mRNA expression</a:t>
            </a:r>
            <a:endParaRPr lang="en-US" sz="3200" b="1" dirty="0">
              <a:latin typeface="Arial"/>
              <a:cs typeface="Arial"/>
            </a:endParaRPr>
          </a:p>
        </p:txBody>
      </p:sp>
      <p:sp>
        <p:nvSpPr>
          <p:cNvPr id="6" name="Rectangle 5"/>
          <p:cNvSpPr/>
          <p:nvPr/>
        </p:nvSpPr>
        <p:spPr>
          <a:xfrm>
            <a:off x="686212" y="4774762"/>
            <a:ext cx="7801452" cy="1738937"/>
          </a:xfrm>
          <a:prstGeom prst="rect">
            <a:avLst/>
          </a:prstGeom>
        </p:spPr>
        <p:txBody>
          <a:bodyPr wrap="square">
            <a:spAutoFit/>
          </a:bodyPr>
          <a:lstStyle/>
          <a:p>
            <a:pPr marL="285750" indent="-285750">
              <a:lnSpc>
                <a:spcPct val="150000"/>
              </a:lnSpc>
              <a:buFont typeface="Arial"/>
              <a:buChar char="•"/>
            </a:pPr>
            <a:r>
              <a:rPr lang="en-US" sz="1200" dirty="0">
                <a:latin typeface="Arial"/>
                <a:cs typeface="Arial"/>
              </a:rPr>
              <a:t>This gene encodes a member of the heat shock protein 70 family, which contains both heat-inducible and constitutively expressed members. This protein belongs to the latter group, which are also referred to as heat-shock cognate proteins. It functions as a chaperone, and binds to nascent polypeptides to facilitate correct folding. It also functions as an ATPase in the disassembly of </a:t>
            </a:r>
            <a:r>
              <a:rPr lang="en-US" sz="1200" dirty="0" err="1">
                <a:latin typeface="Arial"/>
                <a:cs typeface="Arial"/>
              </a:rPr>
              <a:t>clathrin</a:t>
            </a:r>
            <a:r>
              <a:rPr lang="en-US" sz="1200" dirty="0">
                <a:latin typeface="Arial"/>
                <a:cs typeface="Arial"/>
              </a:rPr>
              <a:t>-coated vesicles during transport of membrane components through the cell. Alternatively spliced transcript variants encoding different isoforms have been found for this gene.</a:t>
            </a:r>
            <a:endParaRPr lang="en-US" sz="1200" dirty="0" smtClean="0">
              <a:latin typeface="Arial"/>
              <a:cs typeface="Arial"/>
            </a:endParaRPr>
          </a:p>
        </p:txBody>
      </p:sp>
      <p:pic>
        <p:nvPicPr>
          <p:cNvPr id="3" name="Picture 2" descr="Hspa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9596" y="1102730"/>
            <a:ext cx="6400800" cy="3657600"/>
          </a:xfrm>
          <a:prstGeom prst="rect">
            <a:avLst/>
          </a:prstGeom>
        </p:spPr>
      </p:pic>
    </p:spTree>
    <p:extLst>
      <p:ext uri="{BB962C8B-B14F-4D97-AF65-F5344CB8AC3E}">
        <p14:creationId xmlns:p14="http://schemas.microsoft.com/office/powerpoint/2010/main" val="256174372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972"/>
            <a:ext cx="8229600" cy="1143000"/>
          </a:xfrm>
        </p:spPr>
        <p:txBody>
          <a:bodyPr>
            <a:normAutofit/>
          </a:bodyPr>
          <a:lstStyle/>
          <a:p>
            <a:r>
              <a:rPr lang="en-US" sz="3200" b="1" dirty="0" smtClean="0">
                <a:latin typeface="Arial"/>
                <a:cs typeface="Arial"/>
              </a:rPr>
              <a:t>Eif4e mRNA expression</a:t>
            </a:r>
            <a:endParaRPr lang="en-US" sz="3200" b="1" dirty="0">
              <a:latin typeface="Arial"/>
              <a:cs typeface="Arial"/>
            </a:endParaRPr>
          </a:p>
        </p:txBody>
      </p:sp>
      <p:sp>
        <p:nvSpPr>
          <p:cNvPr id="6" name="Rectangle 5"/>
          <p:cNvSpPr/>
          <p:nvPr/>
        </p:nvSpPr>
        <p:spPr>
          <a:xfrm>
            <a:off x="686212" y="4774762"/>
            <a:ext cx="7801452" cy="1461939"/>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The </a:t>
            </a:r>
            <a:r>
              <a:rPr lang="en-US" sz="1200" dirty="0">
                <a:latin typeface="Arial"/>
                <a:cs typeface="Arial"/>
              </a:rPr>
              <a:t>protein encoded by this gene is a component of the eukaryotic translation initiation factor 4F complex, which recognizes the 7-methylguanosine cap structure at the 5' end of cellular mRNAs. The encoded protein aids in translation initiation by recruiting ribosomes to the mRNA. Association of this protein with the 4F complex is the rate-limiting step in translation initiation. Three transcript variants encoding different isoforms have been found for this gene.</a:t>
            </a:r>
            <a:endParaRPr lang="en-US" sz="1200" dirty="0" smtClean="0">
              <a:latin typeface="Arial"/>
              <a:cs typeface="Arial"/>
            </a:endParaRPr>
          </a:p>
        </p:txBody>
      </p:sp>
      <p:pic>
        <p:nvPicPr>
          <p:cNvPr id="2" name="Picture 1" descr="Eif4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2613" y="1024441"/>
            <a:ext cx="6400800" cy="3657600"/>
          </a:xfrm>
          <a:prstGeom prst="rect">
            <a:avLst/>
          </a:prstGeom>
        </p:spPr>
      </p:pic>
    </p:spTree>
    <p:extLst>
      <p:ext uri="{BB962C8B-B14F-4D97-AF65-F5344CB8AC3E}">
        <p14:creationId xmlns:p14="http://schemas.microsoft.com/office/powerpoint/2010/main" val="108605093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972"/>
            <a:ext cx="8229600" cy="1143000"/>
          </a:xfrm>
        </p:spPr>
        <p:txBody>
          <a:bodyPr>
            <a:normAutofit/>
          </a:bodyPr>
          <a:lstStyle/>
          <a:p>
            <a:r>
              <a:rPr lang="en-US" sz="3200" b="1" dirty="0" smtClean="0">
                <a:latin typeface="Arial"/>
                <a:cs typeface="Arial"/>
              </a:rPr>
              <a:t>Pabpc1 mRNA expression</a:t>
            </a:r>
            <a:endParaRPr lang="en-US" sz="3200" b="1" dirty="0">
              <a:latin typeface="Arial"/>
              <a:cs typeface="Arial"/>
            </a:endParaRPr>
          </a:p>
        </p:txBody>
      </p:sp>
      <p:sp>
        <p:nvSpPr>
          <p:cNvPr id="6" name="Rectangle 5"/>
          <p:cNvSpPr/>
          <p:nvPr/>
        </p:nvSpPr>
        <p:spPr>
          <a:xfrm>
            <a:off x="686212" y="4774762"/>
            <a:ext cx="7801452" cy="1461939"/>
          </a:xfrm>
          <a:prstGeom prst="rect">
            <a:avLst/>
          </a:prstGeom>
        </p:spPr>
        <p:txBody>
          <a:bodyPr wrap="square">
            <a:spAutoFit/>
          </a:bodyPr>
          <a:lstStyle/>
          <a:p>
            <a:pPr marL="285750" indent="-285750">
              <a:lnSpc>
                <a:spcPct val="150000"/>
              </a:lnSpc>
              <a:buFont typeface="Arial"/>
              <a:buChar char="•"/>
            </a:pPr>
            <a:r>
              <a:rPr lang="en-US" sz="1200" dirty="0">
                <a:latin typeface="Arial"/>
                <a:cs typeface="Arial"/>
              </a:rPr>
              <a:t>This gene encodes a poly(A) binding protein. The protein shuttles between the nucleus and cytoplasm and binds to the 3' poly(A) tail of eukaryotic messenger RNAs via RNA-recognition motifs. The binding of this protein to poly(A) promotes ribosome recruitment and translation initiation; it is also required for poly(A) shortening which is the first step in mRNA decay. The gene is part of a small gene family including three protein-coding genes and several </a:t>
            </a:r>
            <a:r>
              <a:rPr lang="en-US" sz="1200" dirty="0" smtClean="0">
                <a:latin typeface="Arial"/>
                <a:cs typeface="Arial"/>
              </a:rPr>
              <a:t>pseudo-gene.</a:t>
            </a:r>
          </a:p>
        </p:txBody>
      </p:sp>
      <p:pic>
        <p:nvPicPr>
          <p:cNvPr id="3" name="Picture 2" descr="Pabpc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0069" y="998345"/>
            <a:ext cx="6400800" cy="3657600"/>
          </a:xfrm>
          <a:prstGeom prst="rect">
            <a:avLst/>
          </a:prstGeom>
        </p:spPr>
      </p:pic>
    </p:spTree>
    <p:extLst>
      <p:ext uri="{BB962C8B-B14F-4D97-AF65-F5344CB8AC3E}">
        <p14:creationId xmlns:p14="http://schemas.microsoft.com/office/powerpoint/2010/main" val="383796928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Polysomic only</a:t>
            </a:r>
            <a:endParaRPr lang="en-US" sz="3200" b="1" dirty="0">
              <a:latin typeface="Arial"/>
              <a:cs typeface="Arial"/>
            </a:endParaRPr>
          </a:p>
        </p:txBody>
      </p:sp>
      <p:sp>
        <p:nvSpPr>
          <p:cNvPr id="6" name="Rectangle 5"/>
          <p:cNvSpPr/>
          <p:nvPr/>
        </p:nvSpPr>
        <p:spPr>
          <a:xfrm>
            <a:off x="764496" y="1417638"/>
            <a:ext cx="7801452" cy="276999"/>
          </a:xfrm>
          <a:prstGeom prst="rect">
            <a:avLst/>
          </a:prstGeom>
        </p:spPr>
        <p:txBody>
          <a:bodyPr wrap="square">
            <a:spAutoFit/>
          </a:bodyPr>
          <a:lstStyle/>
          <a:p>
            <a:pPr marL="285750" indent="-285750">
              <a:buFont typeface="Arial"/>
              <a:buChar char="•"/>
            </a:pPr>
            <a:r>
              <a:rPr lang="en-US" sz="1200" dirty="0" smtClean="0">
                <a:latin typeface="Arial"/>
                <a:cs typeface="Arial"/>
              </a:rPr>
              <a:t>339 and 84 genes were up- and down-regulated (p-value &lt; 0.05) between the polysomic WT and MT</a:t>
            </a:r>
          </a:p>
        </p:txBody>
      </p:sp>
      <p:cxnSp>
        <p:nvCxnSpPr>
          <p:cNvPr id="8" name="Straight Connector 7"/>
          <p:cNvCxnSpPr/>
          <p:nvPr/>
        </p:nvCxnSpPr>
        <p:spPr>
          <a:xfrm flipH="1">
            <a:off x="0" y="5234911"/>
            <a:ext cx="9144002" cy="0"/>
          </a:xfrm>
          <a:prstGeom prst="line">
            <a:avLst/>
          </a:prstGeom>
          <a:ln w="12700" cmpd="sng"/>
          <a:effectLst/>
        </p:spPr>
        <p:style>
          <a:lnRef idx="2">
            <a:schemeClr val="dk1"/>
          </a:lnRef>
          <a:fillRef idx="0">
            <a:schemeClr val="dk1"/>
          </a:fillRef>
          <a:effectRef idx="1">
            <a:schemeClr val="dk1"/>
          </a:effectRef>
          <a:fontRef idx="minor">
            <a:schemeClr val="tx1"/>
          </a:fontRef>
        </p:style>
      </p:cxnSp>
      <p:pic>
        <p:nvPicPr>
          <p:cNvPr id="7" name="Picture 6" descr="Screen Shot 2015-05-08 at 1.24.09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355728"/>
            <a:ext cx="9144000" cy="462537"/>
          </a:xfrm>
          <a:prstGeom prst="rect">
            <a:avLst/>
          </a:prstGeom>
        </p:spPr>
      </p:pic>
      <p:pic>
        <p:nvPicPr>
          <p:cNvPr id="9" name="Picture 8" descr="Screen Shot 2015-05-08 at 1.23.2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017" y="2170914"/>
            <a:ext cx="7733931" cy="2604796"/>
          </a:xfrm>
          <a:prstGeom prst="rect">
            <a:avLst/>
          </a:prstGeom>
        </p:spPr>
      </p:pic>
      <p:cxnSp>
        <p:nvCxnSpPr>
          <p:cNvPr id="10" name="Straight Connector 9"/>
          <p:cNvCxnSpPr/>
          <p:nvPr/>
        </p:nvCxnSpPr>
        <p:spPr>
          <a:xfrm flipH="1">
            <a:off x="0" y="1909148"/>
            <a:ext cx="9144002" cy="0"/>
          </a:xfrm>
          <a:prstGeom prst="line">
            <a:avLst/>
          </a:prstGeom>
          <a:ln w="12700" cmpd="sng"/>
          <a:effectLst/>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29647792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930783"/>
          </a:xfrm>
        </p:spPr>
        <p:txBody>
          <a:bodyPr>
            <a:normAutofit/>
          </a:bodyPr>
          <a:lstStyle/>
          <a:p>
            <a:r>
              <a:rPr lang="en-US" sz="1800" b="1" dirty="0" smtClean="0">
                <a:latin typeface="Arial"/>
                <a:cs typeface="Arial"/>
              </a:rPr>
              <a:t>Spermatogenesis genes (GO) with differential polysomic expression</a:t>
            </a:r>
            <a:endParaRPr lang="en-US" sz="1800" b="1" dirty="0">
              <a:latin typeface="Arial"/>
              <a:cs typeface="Arial"/>
            </a:endParaRPr>
          </a:p>
        </p:txBody>
      </p:sp>
      <p:cxnSp>
        <p:nvCxnSpPr>
          <p:cNvPr id="16" name="Straight Connector 15"/>
          <p:cNvCxnSpPr/>
          <p:nvPr/>
        </p:nvCxnSpPr>
        <p:spPr>
          <a:xfrm flipH="1">
            <a:off x="-2" y="5041183"/>
            <a:ext cx="9144002" cy="0"/>
          </a:xfrm>
          <a:prstGeom prst="line">
            <a:avLst/>
          </a:prstGeom>
          <a:ln w="12700" cmpd="sng"/>
          <a:effectLst/>
        </p:spPr>
        <p:style>
          <a:lnRef idx="2">
            <a:schemeClr val="dk1"/>
          </a:lnRef>
          <a:fillRef idx="0">
            <a:schemeClr val="dk1"/>
          </a:fillRef>
          <a:effectRef idx="1">
            <a:schemeClr val="dk1"/>
          </a:effectRef>
          <a:fontRef idx="minor">
            <a:schemeClr val="tx1"/>
          </a:fontRef>
        </p:style>
      </p:cxnSp>
      <p:pic>
        <p:nvPicPr>
          <p:cNvPr id="2" name="Picture 1" descr="Screen Shot 2015-06-04 at 1.07.58 PM.png"/>
          <p:cNvPicPr>
            <a:picLocks noChangeAspect="1"/>
          </p:cNvPicPr>
          <p:nvPr/>
        </p:nvPicPr>
        <p:blipFill rotWithShape="1">
          <a:blip r:embed="rId2">
            <a:extLst>
              <a:ext uri="{28A0092B-C50C-407E-A947-70E740481C1C}">
                <a14:useLocalDpi xmlns:a14="http://schemas.microsoft.com/office/drawing/2010/main" val="0"/>
              </a:ext>
            </a:extLst>
          </a:blip>
          <a:srcRect t="1550"/>
          <a:stretch/>
        </p:blipFill>
        <p:spPr>
          <a:xfrm>
            <a:off x="1418501" y="930783"/>
            <a:ext cx="6348322" cy="3926687"/>
          </a:xfrm>
          <a:prstGeom prst="rect">
            <a:avLst/>
          </a:prstGeom>
        </p:spPr>
      </p:pic>
      <p:pic>
        <p:nvPicPr>
          <p:cNvPr id="7" name="Picture 6" descr="Screen Shot 2015-06-04 at 1.07.1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8642" y="5153148"/>
            <a:ext cx="6628040" cy="1352835"/>
          </a:xfrm>
          <a:prstGeom prst="rect">
            <a:avLst/>
          </a:prstGeom>
        </p:spPr>
      </p:pic>
      <p:cxnSp>
        <p:nvCxnSpPr>
          <p:cNvPr id="9" name="Straight Connector 8"/>
          <p:cNvCxnSpPr/>
          <p:nvPr/>
        </p:nvCxnSpPr>
        <p:spPr>
          <a:xfrm flipH="1">
            <a:off x="0" y="844130"/>
            <a:ext cx="9144002" cy="0"/>
          </a:xfrm>
          <a:prstGeom prst="line">
            <a:avLst/>
          </a:prstGeom>
          <a:ln w="12700" cmpd="sng"/>
          <a:effectLst/>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68476120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3200" b="1" dirty="0" smtClean="0">
                <a:latin typeface="Arial"/>
                <a:cs typeface="Arial"/>
              </a:rPr>
              <a:t>Outline</a:t>
            </a:r>
            <a:endParaRPr lang="en-US" sz="3200" b="1" dirty="0">
              <a:latin typeface="Arial"/>
              <a:cs typeface="Arial"/>
            </a:endParaRPr>
          </a:p>
        </p:txBody>
      </p:sp>
      <p:sp>
        <p:nvSpPr>
          <p:cNvPr id="6" name="Content Placeholder 5"/>
          <p:cNvSpPr>
            <a:spLocks noGrp="1"/>
          </p:cNvSpPr>
          <p:nvPr>
            <p:ph idx="1"/>
          </p:nvPr>
        </p:nvSpPr>
        <p:spPr/>
        <p:txBody>
          <a:bodyPr>
            <a:normAutofit/>
          </a:bodyPr>
          <a:lstStyle/>
          <a:p>
            <a:r>
              <a:rPr lang="en-US" sz="2000" dirty="0" smtClean="0">
                <a:solidFill>
                  <a:schemeClr val="tx1">
                    <a:lumMod val="50000"/>
                    <a:lumOff val="50000"/>
                  </a:schemeClr>
                </a:solidFill>
                <a:latin typeface="Arial"/>
                <a:cs typeface="Arial"/>
              </a:rPr>
              <a:t>Expression estimation</a:t>
            </a:r>
          </a:p>
          <a:p>
            <a:r>
              <a:rPr lang="en-US" sz="2000" dirty="0" smtClean="0">
                <a:solidFill>
                  <a:schemeClr val="bg1">
                    <a:lumMod val="50000"/>
                  </a:schemeClr>
                </a:solidFill>
                <a:latin typeface="Arial"/>
                <a:cs typeface="Arial"/>
              </a:rPr>
              <a:t>Hspa2 and genes concord with Hspa2</a:t>
            </a:r>
          </a:p>
          <a:p>
            <a:r>
              <a:rPr lang="en-US" sz="2000" dirty="0" smtClean="0">
                <a:solidFill>
                  <a:schemeClr val="bg1">
                    <a:lumMod val="50000"/>
                  </a:schemeClr>
                </a:solidFill>
                <a:latin typeface="Arial"/>
                <a:cs typeface="Arial"/>
              </a:rPr>
              <a:t>Differential between polysomic WT and MT</a:t>
            </a:r>
          </a:p>
          <a:p>
            <a:r>
              <a:rPr lang="en-US" sz="2000" dirty="0" smtClean="0">
                <a:solidFill>
                  <a:schemeClr val="bg1">
                    <a:lumMod val="50000"/>
                  </a:schemeClr>
                </a:solidFill>
                <a:latin typeface="Arial"/>
                <a:cs typeface="Arial"/>
              </a:rPr>
              <a:t>Differential RBP binding to the C3H and MT Eif4g3 transcripts</a:t>
            </a:r>
          </a:p>
          <a:p>
            <a:r>
              <a:rPr lang="en-US" sz="2000" dirty="0" smtClean="0">
                <a:latin typeface="Arial"/>
                <a:cs typeface="Arial"/>
              </a:rPr>
              <a:t>Close look at the W3PLM sample</a:t>
            </a:r>
          </a:p>
          <a:p>
            <a:r>
              <a:rPr lang="en-US" sz="2000" dirty="0">
                <a:latin typeface="Arial"/>
                <a:cs typeface="Arial"/>
              </a:rPr>
              <a:t>Differential between non-polysomic WT and </a:t>
            </a:r>
            <a:r>
              <a:rPr lang="en-US" sz="2000" dirty="0" smtClean="0">
                <a:latin typeface="Arial"/>
                <a:cs typeface="Arial"/>
              </a:rPr>
              <a:t>MT</a:t>
            </a:r>
          </a:p>
          <a:p>
            <a:r>
              <a:rPr lang="en-US" sz="2000" dirty="0" smtClean="0">
                <a:latin typeface="Arial"/>
                <a:cs typeface="Arial"/>
              </a:rPr>
              <a:t>Hspa2 mRNA-binding proteins at the 3’ UTR</a:t>
            </a:r>
          </a:p>
          <a:p>
            <a:r>
              <a:rPr lang="en-US" sz="2000" dirty="0" smtClean="0">
                <a:latin typeface="Arial"/>
                <a:cs typeface="Arial"/>
              </a:rPr>
              <a:t>Eif4g3- and Hspa2-binding proteins</a:t>
            </a:r>
          </a:p>
          <a:p>
            <a:r>
              <a:rPr lang="en-US" sz="2000" dirty="0">
                <a:latin typeface="Arial"/>
                <a:cs typeface="Arial"/>
              </a:rPr>
              <a:t>DNA motif-based master regulators</a:t>
            </a:r>
          </a:p>
          <a:p>
            <a:r>
              <a:rPr lang="en-US" sz="2000" dirty="0" smtClean="0">
                <a:latin typeface="Arial"/>
                <a:cs typeface="Arial"/>
              </a:rPr>
              <a:t>Eif4g and heat shock protein gene families</a:t>
            </a:r>
          </a:p>
          <a:p>
            <a:r>
              <a:rPr lang="en-US" sz="2000" dirty="0" smtClean="0">
                <a:latin typeface="Arial"/>
                <a:cs typeface="Arial"/>
              </a:rPr>
              <a:t>Spermatogenesis genes and pathways</a:t>
            </a:r>
          </a:p>
        </p:txBody>
      </p:sp>
    </p:spTree>
    <p:extLst>
      <p:ext uri="{BB962C8B-B14F-4D97-AF65-F5344CB8AC3E}">
        <p14:creationId xmlns:p14="http://schemas.microsoft.com/office/powerpoint/2010/main" val="263691961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olyUp.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496" y="-3376"/>
            <a:ext cx="6858000" cy="6858000"/>
          </a:xfrm>
          <a:prstGeom prst="rect">
            <a:avLst/>
          </a:prstGeom>
        </p:spPr>
      </p:pic>
      <p:sp>
        <p:nvSpPr>
          <p:cNvPr id="5" name="Rectangle 4"/>
          <p:cNvSpPr/>
          <p:nvPr/>
        </p:nvSpPr>
        <p:spPr>
          <a:xfrm>
            <a:off x="0" y="0"/>
            <a:ext cx="9144000" cy="400110"/>
          </a:xfrm>
          <a:prstGeom prst="rect">
            <a:avLst/>
          </a:prstGeom>
        </p:spPr>
        <p:txBody>
          <a:bodyPr wrap="square">
            <a:spAutoFit/>
          </a:bodyPr>
          <a:lstStyle/>
          <a:p>
            <a:pPr algn="ctr"/>
            <a:r>
              <a:rPr lang="en-US" sz="2000" b="1" dirty="0" smtClean="0">
                <a:latin typeface="Arial"/>
                <a:cs typeface="Arial"/>
              </a:rPr>
              <a:t>Potential master regulators for up-regulated polysomic mRNA</a:t>
            </a:r>
            <a:endParaRPr lang="en-US" sz="2000" b="1" dirty="0"/>
          </a:p>
        </p:txBody>
      </p:sp>
    </p:spTree>
    <p:extLst>
      <p:ext uri="{BB962C8B-B14F-4D97-AF65-F5344CB8AC3E}">
        <p14:creationId xmlns:p14="http://schemas.microsoft.com/office/powerpoint/2010/main" val="142447629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400110"/>
          </a:xfrm>
          <a:prstGeom prst="rect">
            <a:avLst/>
          </a:prstGeom>
        </p:spPr>
        <p:txBody>
          <a:bodyPr wrap="square">
            <a:spAutoFit/>
          </a:bodyPr>
          <a:lstStyle/>
          <a:p>
            <a:pPr algn="ctr"/>
            <a:r>
              <a:rPr lang="en-US" sz="2000" b="1" dirty="0" smtClean="0">
                <a:latin typeface="Arial"/>
                <a:cs typeface="Arial"/>
              </a:rPr>
              <a:t>Potential master regulators for down-regulated polysomic mRNA</a:t>
            </a:r>
            <a:endParaRPr lang="en-US" sz="2000" b="1" dirty="0"/>
          </a:p>
        </p:txBody>
      </p:sp>
      <p:pic>
        <p:nvPicPr>
          <p:cNvPr id="2" name="Picture 1" descr="polyDow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3537" y="0"/>
            <a:ext cx="6858000" cy="6858000"/>
          </a:xfrm>
          <a:prstGeom prst="rect">
            <a:avLst/>
          </a:prstGeom>
        </p:spPr>
      </p:pic>
    </p:spTree>
    <p:extLst>
      <p:ext uri="{BB962C8B-B14F-4D97-AF65-F5344CB8AC3E}">
        <p14:creationId xmlns:p14="http://schemas.microsoft.com/office/powerpoint/2010/main" val="316250950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Discussion</a:t>
            </a:r>
            <a:endParaRPr lang="en-US" sz="3200" b="1" dirty="0">
              <a:latin typeface="Arial"/>
              <a:cs typeface="Arial"/>
            </a:endParaRPr>
          </a:p>
        </p:txBody>
      </p:sp>
    </p:spTree>
    <p:extLst>
      <p:ext uri="{BB962C8B-B14F-4D97-AF65-F5344CB8AC3E}">
        <p14:creationId xmlns:p14="http://schemas.microsoft.com/office/powerpoint/2010/main" val="11955609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spa2_M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484922"/>
            <a:ext cx="9144000" cy="3314201"/>
          </a:xfrm>
          <a:prstGeom prst="rect">
            <a:avLst/>
          </a:prstGeom>
        </p:spPr>
      </p:pic>
      <p:sp>
        <p:nvSpPr>
          <p:cNvPr id="4" name="Title 3"/>
          <p:cNvSpPr>
            <a:spLocks noGrp="1"/>
          </p:cNvSpPr>
          <p:nvPr>
            <p:ph type="title"/>
          </p:nvPr>
        </p:nvSpPr>
        <p:spPr>
          <a:xfrm>
            <a:off x="457200" y="11474"/>
            <a:ext cx="8229600" cy="1143000"/>
          </a:xfrm>
        </p:spPr>
        <p:txBody>
          <a:bodyPr>
            <a:normAutofit/>
          </a:bodyPr>
          <a:lstStyle/>
          <a:p>
            <a:r>
              <a:rPr lang="en-US" sz="2800" b="1" dirty="0" smtClean="0">
                <a:latin typeface="Arial"/>
                <a:cs typeface="Arial"/>
              </a:rPr>
              <a:t>Hspa2 3’UTR </a:t>
            </a:r>
            <a:r>
              <a:rPr lang="en-US" sz="2800" b="1" dirty="0" smtClean="0">
                <a:latin typeface="Arial"/>
                <a:cs typeface="Arial"/>
              </a:rPr>
              <a:t>differential coverage </a:t>
            </a:r>
            <a:r>
              <a:rPr lang="en-US" sz="2800" b="1" dirty="0" smtClean="0">
                <a:latin typeface="Arial"/>
                <a:cs typeface="Arial"/>
              </a:rPr>
              <a:t>(No trends)</a:t>
            </a:r>
            <a:endParaRPr lang="en-US" sz="2800" b="1" dirty="0">
              <a:latin typeface="Arial"/>
              <a:cs typeface="Arial"/>
            </a:endParaRPr>
          </a:p>
        </p:txBody>
      </p:sp>
      <p:pic>
        <p:nvPicPr>
          <p:cNvPr id="3" name="Picture 2" descr="Hspa2_W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48675"/>
            <a:ext cx="9144000" cy="3288000"/>
          </a:xfrm>
          <a:prstGeom prst="rect">
            <a:avLst/>
          </a:prstGeom>
        </p:spPr>
      </p:pic>
    </p:spTree>
    <p:extLst>
      <p:ext uri="{BB962C8B-B14F-4D97-AF65-F5344CB8AC3E}">
        <p14:creationId xmlns:p14="http://schemas.microsoft.com/office/powerpoint/2010/main" val="261984648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fontScale="90000"/>
          </a:bodyPr>
          <a:lstStyle/>
          <a:p>
            <a:pPr marL="285750" indent="-285750">
              <a:lnSpc>
                <a:spcPct val="150000"/>
              </a:lnSpc>
            </a:pPr>
            <a:r>
              <a:rPr lang="en-US" sz="3200" b="1" dirty="0" smtClean="0">
                <a:latin typeface="Arial"/>
                <a:cs typeface="Arial"/>
              </a:rPr>
              <a:t>Shared RBP at Hspa2 concord gene’s 3’UTR</a:t>
            </a:r>
            <a:endParaRPr lang="en-US" sz="3200" b="1" dirty="0">
              <a:latin typeface="Arial"/>
              <a:cs typeface="Arial"/>
            </a:endParaRPr>
          </a:p>
        </p:txBody>
      </p:sp>
      <p:pic>
        <p:nvPicPr>
          <p:cNvPr id="5" name="Picture 4" descr="Screen Shot 2015-06-01 at 1.15.21 PM.png"/>
          <p:cNvPicPr>
            <a:picLocks noChangeAspect="1"/>
          </p:cNvPicPr>
          <p:nvPr/>
        </p:nvPicPr>
        <p:blipFill rotWithShape="1">
          <a:blip r:embed="rId2">
            <a:extLst>
              <a:ext uri="{28A0092B-C50C-407E-A947-70E740481C1C}">
                <a14:useLocalDpi xmlns:a14="http://schemas.microsoft.com/office/drawing/2010/main" val="0"/>
              </a:ext>
            </a:extLst>
          </a:blip>
          <a:srcRect t="6131" b="55584"/>
          <a:stretch/>
        </p:blipFill>
        <p:spPr>
          <a:xfrm>
            <a:off x="1" y="2341678"/>
            <a:ext cx="9144000" cy="1200449"/>
          </a:xfrm>
          <a:prstGeom prst="rect">
            <a:avLst/>
          </a:prstGeom>
        </p:spPr>
      </p:pic>
      <p:sp>
        <p:nvSpPr>
          <p:cNvPr id="7" name="Rectangle 6"/>
          <p:cNvSpPr/>
          <p:nvPr/>
        </p:nvSpPr>
        <p:spPr>
          <a:xfrm>
            <a:off x="0" y="1810484"/>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in the Non-polysomic fraction (p-value &lt; 0.1) </a:t>
            </a:r>
            <a:endParaRPr lang="en-US" sz="1000" dirty="0">
              <a:latin typeface="Arial"/>
              <a:cs typeface="Arial"/>
            </a:endParaRPr>
          </a:p>
        </p:txBody>
      </p:sp>
      <p:sp>
        <p:nvSpPr>
          <p:cNvPr id="8" name="Rectangle 7"/>
          <p:cNvSpPr/>
          <p:nvPr/>
        </p:nvSpPr>
        <p:spPr>
          <a:xfrm>
            <a:off x="1" y="3902740"/>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11</a:t>
            </a:r>
            <a:r>
              <a:rPr lang="en-US" sz="1000" dirty="0" smtClean="0">
                <a:latin typeface="Arial"/>
                <a:cs typeface="Arial"/>
              </a:rPr>
              <a:t> </a:t>
            </a:r>
            <a:r>
              <a:rPr lang="en-US" sz="1000" dirty="0" smtClean="0">
                <a:latin typeface="Arial"/>
                <a:cs typeface="Arial"/>
              </a:rPr>
              <a:t>transcripts of the 20 non-polysomic up regulation </a:t>
            </a:r>
            <a:r>
              <a:rPr lang="en-US" sz="1000" dirty="0" smtClean="0">
                <a:latin typeface="Arial"/>
                <a:cs typeface="Arial"/>
              </a:rPr>
              <a:t>genes (</a:t>
            </a:r>
            <a:r>
              <a:rPr lang="en-US" sz="1000" dirty="0" smtClean="0">
                <a:solidFill>
                  <a:srgbClr val="FF0000"/>
                </a:solidFill>
                <a:latin typeface="Arial"/>
                <a:cs typeface="Arial"/>
              </a:rPr>
              <a:t>max TPM &gt; 20</a:t>
            </a:r>
            <a:r>
              <a:rPr lang="en-US" sz="1000" dirty="0" smtClean="0">
                <a:latin typeface="Arial"/>
                <a:cs typeface="Arial"/>
              </a:rPr>
              <a:t>) </a:t>
            </a:r>
            <a:r>
              <a:rPr lang="en-US" sz="1000" dirty="0" smtClean="0">
                <a:latin typeface="Arial"/>
                <a:cs typeface="Arial"/>
              </a:rPr>
              <a:t>-</a:t>
            </a:r>
            <a:r>
              <a:rPr lang="en-US" sz="1000" dirty="0" smtClean="0">
                <a:latin typeface="Arial"/>
                <a:cs typeface="Arial"/>
                <a:sym typeface="Wingdings"/>
              </a:rPr>
              <a:t> mRNA 3’UTR sequence</a:t>
            </a:r>
            <a:r>
              <a:rPr lang="en-US" sz="1000" dirty="0" smtClean="0">
                <a:latin typeface="Arial"/>
                <a:cs typeface="Arial"/>
              </a:rPr>
              <a:t> -</a:t>
            </a:r>
            <a:r>
              <a:rPr lang="en-US" sz="1000" dirty="0" smtClean="0">
                <a:latin typeface="Arial"/>
                <a:cs typeface="Arial"/>
                <a:sym typeface="Wingdings"/>
              </a:rPr>
              <a:t> RBP - </a:t>
            </a:r>
            <a:r>
              <a:rPr lang="en-US" sz="1000" dirty="0" smtClean="0">
                <a:latin typeface="Arial"/>
                <a:cs typeface="Arial"/>
                <a:sym typeface="Wingdings"/>
              </a:rPr>
              <a:t>shared </a:t>
            </a:r>
            <a:r>
              <a:rPr lang="en-US" sz="1000" dirty="0" smtClean="0">
                <a:latin typeface="Arial"/>
                <a:cs typeface="Arial"/>
                <a:sym typeface="Wingdings"/>
              </a:rPr>
              <a:t>with </a:t>
            </a:r>
            <a:r>
              <a:rPr lang="en-US" sz="1000" dirty="0" smtClean="0">
                <a:latin typeface="Arial"/>
                <a:cs typeface="Arial"/>
                <a:sym typeface="Wingdings"/>
              </a:rPr>
              <a:t>Hspa2 </a:t>
            </a:r>
            <a:r>
              <a:rPr lang="en-US" sz="1000" dirty="0" smtClean="0">
                <a:latin typeface="Arial"/>
                <a:cs typeface="Arial"/>
                <a:sym typeface="Wingdings"/>
              </a:rPr>
              <a:t>mRNA 3’UTR RBP</a:t>
            </a:r>
            <a:endParaRPr lang="en-US" sz="1000" dirty="0">
              <a:latin typeface="Arial"/>
              <a:cs typeface="Arial"/>
            </a:endParaRPr>
          </a:p>
        </p:txBody>
      </p:sp>
      <p:pic>
        <p:nvPicPr>
          <p:cNvPr id="3" name="Picture 2" descr="Screen Shot 2015-06-08 at 11.03.48 A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4615962"/>
            <a:ext cx="9144000" cy="699698"/>
          </a:xfrm>
          <a:prstGeom prst="rect">
            <a:avLst/>
          </a:prstGeom>
        </p:spPr>
      </p:pic>
    </p:spTree>
    <p:extLst>
      <p:ext uri="{BB962C8B-B14F-4D97-AF65-F5344CB8AC3E}">
        <p14:creationId xmlns:p14="http://schemas.microsoft.com/office/powerpoint/2010/main" val="23294683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fontScale="90000"/>
          </a:bodyPr>
          <a:lstStyle/>
          <a:p>
            <a:pPr marL="285750" indent="-285750">
              <a:lnSpc>
                <a:spcPct val="150000"/>
              </a:lnSpc>
            </a:pPr>
            <a:r>
              <a:rPr lang="en-US" sz="3200" b="1" dirty="0" smtClean="0">
                <a:latin typeface="Arial"/>
                <a:cs typeface="Arial"/>
              </a:rPr>
              <a:t>Shared RBP at Hspa2 concord gene’s 3’UTR</a:t>
            </a:r>
            <a:endParaRPr lang="en-US" sz="3200" b="1" dirty="0">
              <a:latin typeface="Arial"/>
              <a:cs typeface="Arial"/>
            </a:endParaRPr>
          </a:p>
        </p:txBody>
      </p:sp>
      <p:sp>
        <p:nvSpPr>
          <p:cNvPr id="6" name="Rectangle 5"/>
          <p:cNvSpPr/>
          <p:nvPr/>
        </p:nvSpPr>
        <p:spPr>
          <a:xfrm>
            <a:off x="7681686" y="2933094"/>
            <a:ext cx="544286" cy="199572"/>
          </a:xfrm>
          <a:prstGeom prst="rect">
            <a:avLst/>
          </a:prstGeom>
          <a:noFill/>
          <a:ln>
            <a:solidFill>
              <a:schemeClr val="accent2">
                <a:lumMod val="7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8" name="Rectangle 7"/>
          <p:cNvSpPr/>
          <p:nvPr/>
        </p:nvSpPr>
        <p:spPr>
          <a:xfrm>
            <a:off x="1" y="4020103"/>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9</a:t>
            </a:r>
            <a:r>
              <a:rPr lang="en-US" sz="1000" dirty="0" smtClean="0">
                <a:latin typeface="Arial"/>
                <a:cs typeface="Arial"/>
              </a:rPr>
              <a:t> </a:t>
            </a:r>
            <a:r>
              <a:rPr lang="en-US" sz="1000" dirty="0" smtClean="0">
                <a:latin typeface="Arial"/>
                <a:cs typeface="Arial"/>
              </a:rPr>
              <a:t>transcripts of the </a:t>
            </a:r>
            <a:r>
              <a:rPr lang="en-US" sz="1000" dirty="0" smtClean="0">
                <a:latin typeface="Arial"/>
                <a:cs typeface="Arial"/>
              </a:rPr>
              <a:t>12</a:t>
            </a:r>
            <a:r>
              <a:rPr lang="en-US" sz="1000" dirty="0" smtClean="0">
                <a:latin typeface="Arial"/>
                <a:cs typeface="Arial"/>
              </a:rPr>
              <a:t> </a:t>
            </a:r>
            <a:r>
              <a:rPr lang="en-US" sz="1000" dirty="0" smtClean="0">
                <a:latin typeface="Arial"/>
                <a:cs typeface="Arial"/>
              </a:rPr>
              <a:t>non-polysomic up regulation </a:t>
            </a:r>
            <a:r>
              <a:rPr lang="en-US" sz="1000" dirty="0" smtClean="0">
                <a:latin typeface="Arial"/>
                <a:cs typeface="Arial"/>
              </a:rPr>
              <a:t>genes (</a:t>
            </a:r>
            <a:r>
              <a:rPr lang="en-US" sz="1000" dirty="0" smtClean="0">
                <a:solidFill>
                  <a:srgbClr val="FF0000"/>
                </a:solidFill>
                <a:latin typeface="Arial"/>
                <a:cs typeface="Arial"/>
              </a:rPr>
              <a:t>max TPM &gt; 20</a:t>
            </a:r>
            <a:r>
              <a:rPr lang="en-US" sz="1000" dirty="0" smtClean="0">
                <a:latin typeface="Arial"/>
                <a:cs typeface="Arial"/>
              </a:rPr>
              <a:t>) </a:t>
            </a:r>
            <a:r>
              <a:rPr lang="en-US" sz="1000" dirty="0" smtClean="0">
                <a:latin typeface="Arial"/>
                <a:cs typeface="Arial"/>
              </a:rPr>
              <a:t>-</a:t>
            </a:r>
            <a:r>
              <a:rPr lang="en-US" sz="1000" dirty="0" smtClean="0">
                <a:latin typeface="Arial"/>
                <a:cs typeface="Arial"/>
                <a:sym typeface="Wingdings"/>
              </a:rPr>
              <a:t> mRNA 3’UTR sequence</a:t>
            </a:r>
            <a:r>
              <a:rPr lang="en-US" sz="1000" dirty="0" smtClean="0">
                <a:latin typeface="Arial"/>
                <a:cs typeface="Arial"/>
              </a:rPr>
              <a:t> -</a:t>
            </a:r>
            <a:r>
              <a:rPr lang="en-US" sz="1000" dirty="0" smtClean="0">
                <a:latin typeface="Arial"/>
                <a:cs typeface="Arial"/>
                <a:sym typeface="Wingdings"/>
              </a:rPr>
              <a:t> RBP - </a:t>
            </a:r>
            <a:r>
              <a:rPr lang="en-US" sz="1000" dirty="0" smtClean="0">
                <a:latin typeface="Arial"/>
                <a:cs typeface="Arial"/>
                <a:sym typeface="Wingdings"/>
              </a:rPr>
              <a:t>shared </a:t>
            </a:r>
            <a:r>
              <a:rPr lang="en-US" sz="1000" dirty="0" smtClean="0">
                <a:latin typeface="Arial"/>
                <a:cs typeface="Arial"/>
                <a:sym typeface="Wingdings"/>
              </a:rPr>
              <a:t>with </a:t>
            </a:r>
            <a:r>
              <a:rPr lang="en-US" sz="1000" dirty="0" smtClean="0">
                <a:latin typeface="Arial"/>
                <a:cs typeface="Arial"/>
                <a:sym typeface="Wingdings"/>
              </a:rPr>
              <a:t>Hspa2 </a:t>
            </a:r>
            <a:r>
              <a:rPr lang="en-US" sz="1000" dirty="0" smtClean="0">
                <a:latin typeface="Arial"/>
                <a:cs typeface="Arial"/>
                <a:sym typeface="Wingdings"/>
              </a:rPr>
              <a:t>mRNA 3’UTR RBP</a:t>
            </a:r>
            <a:endParaRPr lang="en-US" sz="1000" dirty="0">
              <a:latin typeface="Arial"/>
              <a:cs typeface="Arial"/>
            </a:endParaRPr>
          </a:p>
        </p:txBody>
      </p:sp>
      <p:pic>
        <p:nvPicPr>
          <p:cNvPr id="9" name="Picture 8" descr="Screen Shot 2015-06-01 at 1.15.21 PM.png"/>
          <p:cNvPicPr>
            <a:picLocks noChangeAspect="1"/>
          </p:cNvPicPr>
          <p:nvPr/>
        </p:nvPicPr>
        <p:blipFill rotWithShape="1">
          <a:blip r:embed="rId2">
            <a:extLst>
              <a:ext uri="{28A0092B-C50C-407E-A947-70E740481C1C}">
                <a14:useLocalDpi xmlns:a14="http://schemas.microsoft.com/office/drawing/2010/main" val="0"/>
              </a:ext>
            </a:extLst>
          </a:blip>
          <a:srcRect t="50373"/>
          <a:stretch/>
        </p:blipFill>
        <p:spPr>
          <a:xfrm>
            <a:off x="-1" y="2262516"/>
            <a:ext cx="9144000" cy="1556114"/>
          </a:xfrm>
          <a:prstGeom prst="rect">
            <a:avLst/>
          </a:prstGeom>
        </p:spPr>
      </p:pic>
      <p:sp>
        <p:nvSpPr>
          <p:cNvPr id="10" name="Rectangle 9"/>
          <p:cNvSpPr/>
          <p:nvPr/>
        </p:nvSpPr>
        <p:spPr>
          <a:xfrm>
            <a:off x="2" y="1769147"/>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by normalizing the polysomic to the non-polysomic fraction (p-value &lt; 0.1) </a:t>
            </a:r>
            <a:endParaRPr lang="en-US" sz="1000" dirty="0">
              <a:latin typeface="Arial"/>
              <a:cs typeface="Arial"/>
            </a:endParaRPr>
          </a:p>
        </p:txBody>
      </p:sp>
      <p:pic>
        <p:nvPicPr>
          <p:cNvPr id="2" name="Picture 1" descr="Screen Shot 2015-06-08 at 11.09.3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4545480"/>
            <a:ext cx="9144000" cy="694481"/>
          </a:xfrm>
          <a:prstGeom prst="rect">
            <a:avLst/>
          </a:prstGeom>
        </p:spPr>
      </p:pic>
    </p:spTree>
    <p:extLst>
      <p:ext uri="{BB962C8B-B14F-4D97-AF65-F5344CB8AC3E}">
        <p14:creationId xmlns:p14="http://schemas.microsoft.com/office/powerpoint/2010/main" val="1895329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Hspa2 mRNA expression</a:t>
            </a:r>
            <a:endParaRPr lang="en-US" sz="3200" b="1" dirty="0">
              <a:latin typeface="Arial"/>
              <a:cs typeface="Arial"/>
            </a:endParaRPr>
          </a:p>
        </p:txBody>
      </p:sp>
      <p:sp>
        <p:nvSpPr>
          <p:cNvPr id="5" name="Rectangle 4"/>
          <p:cNvSpPr/>
          <p:nvPr/>
        </p:nvSpPr>
        <p:spPr>
          <a:xfrm>
            <a:off x="764496" y="5249144"/>
            <a:ext cx="7801452" cy="907941"/>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Significant up-regulation in the non-polysomic fraction</a:t>
            </a:r>
          </a:p>
          <a:p>
            <a:pPr marL="285750" indent="-285750">
              <a:lnSpc>
                <a:spcPct val="150000"/>
              </a:lnSpc>
              <a:buFont typeface="Arial"/>
              <a:buChar char="•"/>
            </a:pPr>
            <a:r>
              <a:rPr lang="en-US" sz="1200" dirty="0" smtClean="0">
                <a:latin typeface="Arial"/>
                <a:cs typeface="Arial"/>
              </a:rPr>
              <a:t>Three times variation in the wild type polysomic samples</a:t>
            </a:r>
          </a:p>
          <a:p>
            <a:pPr marL="285750" indent="-285750">
              <a:lnSpc>
                <a:spcPct val="150000"/>
              </a:lnSpc>
              <a:buFont typeface="Arial"/>
              <a:buChar char="•"/>
            </a:pPr>
            <a:r>
              <a:rPr lang="en-US" sz="1200" dirty="0" smtClean="0">
                <a:latin typeface="Arial"/>
                <a:cs typeface="Arial"/>
              </a:rPr>
              <a:t>Is the W3PLM variation only on Hspa2, or instead a more general phenomena?</a:t>
            </a:r>
          </a:p>
        </p:txBody>
      </p:sp>
      <p:pic>
        <p:nvPicPr>
          <p:cNvPr id="6" name="Picture 5" descr="Hspa2.pdf"/>
          <p:cNvPicPr>
            <a:picLocks noChangeAspect="1"/>
          </p:cNvPicPr>
          <p:nvPr/>
        </p:nvPicPr>
        <p:blipFill rotWithShape="1">
          <a:blip r:embed="rId2">
            <a:extLst>
              <a:ext uri="{28A0092B-C50C-407E-A947-70E740481C1C}">
                <a14:useLocalDpi xmlns:a14="http://schemas.microsoft.com/office/drawing/2010/main" val="0"/>
              </a:ext>
            </a:extLst>
          </a:blip>
          <a:srcRect t="10728"/>
          <a:stretch/>
        </p:blipFill>
        <p:spPr>
          <a:xfrm>
            <a:off x="1380359" y="1751724"/>
            <a:ext cx="6400800" cy="3265214"/>
          </a:xfrm>
          <a:prstGeom prst="rect">
            <a:avLst/>
          </a:prstGeom>
        </p:spPr>
      </p:pic>
    </p:spTree>
    <p:extLst>
      <p:ext uri="{BB962C8B-B14F-4D97-AF65-F5344CB8AC3E}">
        <p14:creationId xmlns:p14="http://schemas.microsoft.com/office/powerpoint/2010/main" val="23349591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Hierarchical clustering samples</a:t>
            </a:r>
            <a:endParaRPr lang="en-US" sz="3200" b="1" dirty="0">
              <a:latin typeface="Arial"/>
              <a:cs typeface="Arial"/>
            </a:endParaRPr>
          </a:p>
        </p:txBody>
      </p:sp>
      <p:sp>
        <p:nvSpPr>
          <p:cNvPr id="5" name="Rectangle 4"/>
          <p:cNvSpPr/>
          <p:nvPr/>
        </p:nvSpPr>
        <p:spPr>
          <a:xfrm>
            <a:off x="885348" y="4500715"/>
            <a:ext cx="7801452" cy="1461939"/>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Polysomic samples group together, while differences between IN and NONP samples are small</a:t>
            </a:r>
          </a:p>
          <a:p>
            <a:pPr marL="285750" indent="-285750">
              <a:lnSpc>
                <a:spcPct val="150000"/>
              </a:lnSpc>
              <a:buFont typeface="Arial"/>
              <a:buChar char="•"/>
            </a:pPr>
            <a:r>
              <a:rPr lang="en-US" sz="1200" dirty="0" smtClean="0">
                <a:latin typeface="Arial"/>
                <a:cs typeface="Arial"/>
              </a:rPr>
              <a:t>This suggests NONP signals dominate the total signal (IN)</a:t>
            </a:r>
          </a:p>
          <a:p>
            <a:pPr marL="285750" indent="-285750">
              <a:lnSpc>
                <a:spcPct val="150000"/>
              </a:lnSpc>
              <a:buFont typeface="Arial"/>
              <a:buChar char="•"/>
            </a:pPr>
            <a:r>
              <a:rPr lang="en-US" sz="1200" dirty="0" smtClean="0">
                <a:latin typeface="Arial"/>
                <a:cs typeface="Arial"/>
              </a:rPr>
              <a:t>W3PLM and M3PLM samples are clearly separately from the other 4. </a:t>
            </a:r>
            <a:r>
              <a:rPr lang="en-US" sz="1200" dirty="0">
                <a:latin typeface="Arial"/>
                <a:cs typeface="Arial"/>
              </a:rPr>
              <a:t>B</a:t>
            </a:r>
            <a:r>
              <a:rPr lang="en-US" sz="1200" dirty="0" smtClean="0">
                <a:latin typeface="Arial"/>
                <a:cs typeface="Arial"/>
              </a:rPr>
              <a:t>atch effect?</a:t>
            </a:r>
          </a:p>
          <a:p>
            <a:pPr marL="285750" indent="-285750">
              <a:lnSpc>
                <a:spcPct val="150000"/>
              </a:lnSpc>
              <a:buFont typeface="Arial"/>
              <a:buChar char="•"/>
            </a:pPr>
            <a:r>
              <a:rPr lang="en-US" sz="1200" dirty="0" smtClean="0">
                <a:solidFill>
                  <a:srgbClr val="FF0000"/>
                </a:solidFill>
                <a:latin typeface="Arial"/>
                <a:cs typeface="Arial"/>
              </a:rPr>
              <a:t>W3PLM is generally different from W1PLM and W2PLM, not only on Hspa2</a:t>
            </a:r>
          </a:p>
          <a:p>
            <a:pPr marL="285750" indent="-285750">
              <a:lnSpc>
                <a:spcPct val="150000"/>
              </a:lnSpc>
              <a:buFont typeface="Arial"/>
              <a:buChar char="•"/>
            </a:pPr>
            <a:r>
              <a:rPr lang="en-US" sz="1200" dirty="0" smtClean="0">
                <a:latin typeface="Arial"/>
                <a:cs typeface="Arial"/>
              </a:rPr>
              <a:t>What are the most strong signal that cause the difference?</a:t>
            </a:r>
          </a:p>
        </p:txBody>
      </p:sp>
      <p:pic>
        <p:nvPicPr>
          <p:cNvPr id="2" name="Picture 1" descr="Hc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977" y="1376857"/>
            <a:ext cx="6400800" cy="3657600"/>
          </a:xfrm>
          <a:prstGeom prst="rect">
            <a:avLst/>
          </a:prstGeom>
        </p:spPr>
      </p:pic>
      <p:pic>
        <p:nvPicPr>
          <p:cNvPr id="7" name="Picture 6" descr="Hc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3943" y="1276233"/>
            <a:ext cx="1828800" cy="3657600"/>
          </a:xfrm>
          <a:prstGeom prst="rect">
            <a:avLst/>
          </a:prstGeom>
        </p:spPr>
      </p:pic>
    </p:spTree>
    <p:extLst>
      <p:ext uri="{BB962C8B-B14F-4D97-AF65-F5344CB8AC3E}">
        <p14:creationId xmlns:p14="http://schemas.microsoft.com/office/powerpoint/2010/main" val="355557837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527204" y="3196051"/>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dirty="0" smtClean="0">
                <a:latin typeface="Arial"/>
                <a:cs typeface="Arial"/>
              </a:rPr>
              <a:t>Log2 fold change bigger than 0.5 (41% up or down changes)</a:t>
            </a:r>
            <a:endParaRPr lang="en-US" sz="1000" dirty="0">
              <a:latin typeface="Arial"/>
              <a:cs typeface="Arial"/>
            </a:endParaRPr>
          </a:p>
        </p:txBody>
      </p:sp>
      <p:sp>
        <p:nvSpPr>
          <p:cNvPr id="4" name="Title 3"/>
          <p:cNvSpPr>
            <a:spLocks noGrp="1"/>
          </p:cNvSpPr>
          <p:nvPr>
            <p:ph type="title"/>
          </p:nvPr>
        </p:nvSpPr>
        <p:spPr/>
        <p:txBody>
          <a:bodyPr>
            <a:normAutofit/>
          </a:bodyPr>
          <a:lstStyle/>
          <a:p>
            <a:r>
              <a:rPr lang="en-US" sz="3200" b="1" dirty="0" smtClean="0">
                <a:latin typeface="Arial"/>
                <a:cs typeface="Arial"/>
              </a:rPr>
              <a:t>W3PLM sample</a:t>
            </a:r>
            <a:endParaRPr lang="en-US" sz="3200" b="1" dirty="0">
              <a:latin typeface="Arial"/>
              <a:cs typeface="Arial"/>
            </a:endParaRPr>
          </a:p>
        </p:txBody>
      </p:sp>
      <p:sp>
        <p:nvSpPr>
          <p:cNvPr id="5" name="Rectangle 4"/>
          <p:cNvSpPr/>
          <p:nvPr/>
        </p:nvSpPr>
        <p:spPr>
          <a:xfrm>
            <a:off x="674800" y="4802695"/>
            <a:ext cx="7801452" cy="1093889"/>
          </a:xfrm>
          <a:prstGeom prst="rect">
            <a:avLst/>
          </a:prstGeom>
        </p:spPr>
        <p:txBody>
          <a:bodyPr wrap="square">
            <a:spAutoFit/>
          </a:bodyPr>
          <a:lstStyle/>
          <a:p>
            <a:pPr marL="285750" indent="-285750">
              <a:lnSpc>
                <a:spcPct val="150000"/>
              </a:lnSpc>
              <a:buFont typeface="Arial"/>
              <a:buChar char="•"/>
            </a:pPr>
            <a:r>
              <a:rPr lang="en-US" sz="1100" dirty="0" smtClean="0">
                <a:latin typeface="Arial"/>
                <a:cs typeface="Arial"/>
              </a:rPr>
              <a:t>KEGG (up): Pyruvate metabolism (3), </a:t>
            </a:r>
            <a:r>
              <a:rPr lang="en-US" sz="1100" dirty="0" err="1" smtClean="0">
                <a:latin typeface="Arial"/>
                <a:cs typeface="Arial"/>
              </a:rPr>
              <a:t>Valine</a:t>
            </a:r>
            <a:r>
              <a:rPr lang="en-US" sz="1100" dirty="0" smtClean="0">
                <a:latin typeface="Arial"/>
                <a:cs typeface="Arial"/>
              </a:rPr>
              <a:t>, </a:t>
            </a:r>
            <a:r>
              <a:rPr lang="en-US" sz="1100" dirty="0" err="1">
                <a:latin typeface="Arial"/>
                <a:cs typeface="Arial"/>
              </a:rPr>
              <a:t>leucine</a:t>
            </a:r>
            <a:r>
              <a:rPr lang="en-US" sz="1100" dirty="0">
                <a:latin typeface="Arial"/>
                <a:cs typeface="Arial"/>
              </a:rPr>
              <a:t> and isoleucine </a:t>
            </a:r>
            <a:r>
              <a:rPr lang="en-US" sz="1100" dirty="0" smtClean="0">
                <a:latin typeface="Arial"/>
                <a:cs typeface="Arial"/>
              </a:rPr>
              <a:t>biosynthesis (2), Ribosome (4), </a:t>
            </a:r>
            <a:r>
              <a:rPr lang="en-US" sz="1100" dirty="0" err="1" smtClean="0">
                <a:latin typeface="Arial"/>
                <a:cs typeface="Arial"/>
              </a:rPr>
              <a:t>Dorso</a:t>
            </a:r>
            <a:r>
              <a:rPr lang="en-US" sz="1100" dirty="0">
                <a:latin typeface="Arial"/>
                <a:cs typeface="Arial"/>
              </a:rPr>
              <a:t>-ventral axis </a:t>
            </a:r>
            <a:r>
              <a:rPr lang="en-US" sz="1100" dirty="0" smtClean="0">
                <a:latin typeface="Arial"/>
                <a:cs typeface="Arial"/>
              </a:rPr>
              <a:t>formation (2), Parkinson's disease (3), Glycolysis </a:t>
            </a:r>
            <a:r>
              <a:rPr lang="en-US" sz="1100" dirty="0">
                <a:latin typeface="Arial"/>
                <a:cs typeface="Arial"/>
              </a:rPr>
              <a:t>/ </a:t>
            </a:r>
            <a:r>
              <a:rPr lang="en-US" sz="1100" dirty="0" smtClean="0">
                <a:latin typeface="Arial"/>
                <a:cs typeface="Arial"/>
              </a:rPr>
              <a:t>Gluconeogenesis (2)</a:t>
            </a:r>
          </a:p>
          <a:p>
            <a:pPr marL="285750" indent="-285750">
              <a:lnSpc>
                <a:spcPct val="150000"/>
              </a:lnSpc>
              <a:buFont typeface="Arial"/>
              <a:buChar char="•"/>
            </a:pPr>
            <a:r>
              <a:rPr lang="en-US" sz="1100" dirty="0" smtClean="0">
                <a:latin typeface="Arial"/>
                <a:cs typeface="Arial"/>
              </a:rPr>
              <a:t>KEGG (down): Pathways </a:t>
            </a:r>
            <a:r>
              <a:rPr lang="en-US" sz="1100" dirty="0">
                <a:latin typeface="Arial"/>
                <a:cs typeface="Arial"/>
              </a:rPr>
              <a:t>in </a:t>
            </a:r>
            <a:r>
              <a:rPr lang="en-US" sz="1100" dirty="0" smtClean="0">
                <a:latin typeface="Arial"/>
                <a:cs typeface="Arial"/>
              </a:rPr>
              <a:t>cancer(8), </a:t>
            </a:r>
            <a:r>
              <a:rPr lang="en-US" sz="1100" dirty="0" err="1" smtClean="0">
                <a:latin typeface="Arial"/>
                <a:cs typeface="Arial"/>
              </a:rPr>
              <a:t>Wnt</a:t>
            </a:r>
            <a:r>
              <a:rPr lang="en-US" sz="1100" dirty="0" smtClean="0">
                <a:latin typeface="Arial"/>
                <a:cs typeface="Arial"/>
              </a:rPr>
              <a:t> </a:t>
            </a:r>
            <a:r>
              <a:rPr lang="en-US" sz="1100" dirty="0">
                <a:latin typeface="Arial"/>
                <a:cs typeface="Arial"/>
              </a:rPr>
              <a:t>signaling </a:t>
            </a:r>
            <a:r>
              <a:rPr lang="en-US" sz="1100" dirty="0" smtClean="0">
                <a:latin typeface="Arial"/>
                <a:cs typeface="Arial"/>
              </a:rPr>
              <a:t>pathway (5), </a:t>
            </a:r>
            <a:r>
              <a:rPr lang="en-US" sz="1100" dirty="0" err="1" smtClean="0">
                <a:latin typeface="Arial"/>
                <a:cs typeface="Arial"/>
              </a:rPr>
              <a:t>Chagas</a:t>
            </a:r>
            <a:r>
              <a:rPr lang="en-US" sz="1100" dirty="0" smtClean="0">
                <a:latin typeface="Arial"/>
                <a:cs typeface="Arial"/>
              </a:rPr>
              <a:t> </a:t>
            </a:r>
            <a:r>
              <a:rPr lang="en-US" sz="1100" dirty="0">
                <a:latin typeface="Arial"/>
                <a:cs typeface="Arial"/>
              </a:rPr>
              <a:t>disease (American </a:t>
            </a:r>
            <a:r>
              <a:rPr lang="en-US" sz="1100" dirty="0" err="1">
                <a:latin typeface="Arial"/>
                <a:cs typeface="Arial"/>
              </a:rPr>
              <a:t>trypanosomiasis</a:t>
            </a:r>
            <a:r>
              <a:rPr lang="en-US" sz="1100" dirty="0" smtClean="0">
                <a:latin typeface="Arial"/>
                <a:cs typeface="Arial"/>
              </a:rPr>
              <a:t>) (4), Bacterial </a:t>
            </a:r>
            <a:r>
              <a:rPr lang="en-US" sz="1100" dirty="0">
                <a:latin typeface="Arial"/>
                <a:cs typeface="Arial"/>
              </a:rPr>
              <a:t>invasion of epithelial </a:t>
            </a:r>
            <a:r>
              <a:rPr lang="en-US" sz="1100" dirty="0" smtClean="0">
                <a:latin typeface="Arial"/>
                <a:cs typeface="Arial"/>
              </a:rPr>
              <a:t>cells (3), </a:t>
            </a:r>
            <a:r>
              <a:rPr lang="en-US" sz="1100" dirty="0" err="1" smtClean="0">
                <a:latin typeface="Arial"/>
                <a:cs typeface="Arial"/>
              </a:rPr>
              <a:t>Adherens</a:t>
            </a:r>
            <a:r>
              <a:rPr lang="en-US" sz="1100" dirty="0" smtClean="0">
                <a:latin typeface="Arial"/>
                <a:cs typeface="Arial"/>
              </a:rPr>
              <a:t> junction (3), Alanine, </a:t>
            </a:r>
            <a:r>
              <a:rPr lang="en-US" sz="1100" dirty="0">
                <a:latin typeface="Arial"/>
                <a:cs typeface="Arial"/>
              </a:rPr>
              <a:t>aspartate and glutamate </a:t>
            </a:r>
            <a:r>
              <a:rPr lang="en-US" sz="1100" dirty="0" smtClean="0">
                <a:latin typeface="Arial"/>
                <a:cs typeface="Arial"/>
              </a:rPr>
              <a:t>metabolism (2)</a:t>
            </a:r>
          </a:p>
        </p:txBody>
      </p:sp>
      <p:sp>
        <p:nvSpPr>
          <p:cNvPr id="7" name="Rectangle 6"/>
          <p:cNvSpPr/>
          <p:nvPr/>
        </p:nvSpPr>
        <p:spPr>
          <a:xfrm>
            <a:off x="1527204" y="2515048"/>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dirty="0" smtClean="0">
                <a:latin typeface="Arial"/>
                <a:cs typeface="Arial"/>
              </a:rPr>
              <a:t>Filter genes: maximum bigger than 50</a:t>
            </a:r>
            <a:endParaRPr lang="en-US" sz="1000" dirty="0">
              <a:latin typeface="Arial"/>
              <a:cs typeface="Arial"/>
            </a:endParaRPr>
          </a:p>
        </p:txBody>
      </p:sp>
      <p:sp>
        <p:nvSpPr>
          <p:cNvPr id="8" name="Rectangle 7"/>
          <p:cNvSpPr/>
          <p:nvPr/>
        </p:nvSpPr>
        <p:spPr>
          <a:xfrm>
            <a:off x="1527204" y="3885754"/>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dirty="0" smtClean="0">
                <a:latin typeface="Arial"/>
                <a:cs typeface="Arial"/>
              </a:rPr>
              <a:t>Up: 202 (Hspa2)</a:t>
            </a:r>
          </a:p>
          <a:p>
            <a:pPr algn="ctr"/>
            <a:r>
              <a:rPr lang="en-US" sz="1000" dirty="0" smtClean="0">
                <a:latin typeface="Arial"/>
                <a:cs typeface="Arial"/>
              </a:rPr>
              <a:t>Down: 201</a:t>
            </a:r>
            <a:endParaRPr lang="en-US" sz="1000" dirty="0">
              <a:latin typeface="Arial"/>
              <a:cs typeface="Arial"/>
            </a:endParaRPr>
          </a:p>
        </p:txBody>
      </p:sp>
      <p:sp>
        <p:nvSpPr>
          <p:cNvPr id="9" name="Rectangle 8"/>
          <p:cNvSpPr/>
          <p:nvPr/>
        </p:nvSpPr>
        <p:spPr>
          <a:xfrm>
            <a:off x="1527204" y="1851443"/>
            <a:ext cx="2311889" cy="369303"/>
          </a:xfrm>
          <a:prstGeom prst="rect">
            <a:avLst/>
          </a:prstGeom>
          <a:ln w="12700" cmpd="sng">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dirty="0" smtClean="0">
                <a:latin typeface="Arial"/>
                <a:cs typeface="Arial"/>
              </a:rPr>
              <a:t>Take only W1PLM, W2PLM, W3PLM</a:t>
            </a:r>
            <a:endParaRPr lang="en-US" sz="1000" dirty="0">
              <a:latin typeface="Arial"/>
              <a:cs typeface="Arial"/>
            </a:endParaRPr>
          </a:p>
        </p:txBody>
      </p:sp>
      <p:pic>
        <p:nvPicPr>
          <p:cNvPr id="11" name="Picture 10" descr="Hist1.pdf"/>
          <p:cNvPicPr>
            <a:picLocks noChangeAspect="1"/>
          </p:cNvPicPr>
          <p:nvPr/>
        </p:nvPicPr>
        <p:blipFill rotWithShape="1">
          <a:blip r:embed="rId2">
            <a:extLst>
              <a:ext uri="{28A0092B-C50C-407E-A947-70E740481C1C}">
                <a14:useLocalDpi xmlns:a14="http://schemas.microsoft.com/office/drawing/2010/main" val="0"/>
              </a:ext>
            </a:extLst>
          </a:blip>
          <a:srcRect b="10476"/>
          <a:stretch/>
        </p:blipFill>
        <p:spPr>
          <a:xfrm>
            <a:off x="4212769" y="691922"/>
            <a:ext cx="3657600" cy="4093016"/>
          </a:xfrm>
          <a:prstGeom prst="rect">
            <a:avLst/>
          </a:prstGeom>
        </p:spPr>
      </p:pic>
      <p:cxnSp>
        <p:nvCxnSpPr>
          <p:cNvPr id="12" name="Straight Connector 11"/>
          <p:cNvCxnSpPr/>
          <p:nvPr/>
        </p:nvCxnSpPr>
        <p:spPr>
          <a:xfrm>
            <a:off x="2657263" y="2177251"/>
            <a:ext cx="7156" cy="345126"/>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2650107" y="2850925"/>
            <a:ext cx="7156" cy="345126"/>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2660841" y="3540628"/>
            <a:ext cx="7156" cy="345126"/>
          </a:xfrm>
          <a:prstGeom prst="line">
            <a:avLst/>
          </a:prstGeom>
          <a:ln w="12700">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7654988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Genes follow the Hspa2 pattern (p &lt; 0.05)</a:t>
            </a:r>
            <a:endParaRPr lang="en-US" sz="3200" b="1" dirty="0">
              <a:latin typeface="Arial"/>
              <a:cs typeface="Arial"/>
            </a:endParaRPr>
          </a:p>
        </p:txBody>
      </p:sp>
      <p:pic>
        <p:nvPicPr>
          <p:cNvPr id="9" name="Picture 8" descr="Screen Shot 2015-05-19 at 8.55.29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06" y="1967231"/>
            <a:ext cx="4579555" cy="1467687"/>
          </a:xfrm>
          <a:prstGeom prst="rect">
            <a:avLst/>
          </a:prstGeom>
        </p:spPr>
      </p:pic>
      <p:pic>
        <p:nvPicPr>
          <p:cNvPr id="14" name="Picture 13" descr="Screen Shot 2015-05-19 at 8.56.05 AM.png"/>
          <p:cNvPicPr>
            <a:picLocks noChangeAspect="1"/>
          </p:cNvPicPr>
          <p:nvPr/>
        </p:nvPicPr>
        <p:blipFill rotWithShape="1">
          <a:blip r:embed="rId3">
            <a:extLst>
              <a:ext uri="{28A0092B-C50C-407E-A947-70E740481C1C}">
                <a14:useLocalDpi xmlns:a14="http://schemas.microsoft.com/office/drawing/2010/main" val="0"/>
              </a:ext>
            </a:extLst>
          </a:blip>
          <a:srcRect r="31888"/>
          <a:stretch/>
        </p:blipFill>
        <p:spPr>
          <a:xfrm>
            <a:off x="5325915" y="1967231"/>
            <a:ext cx="3071684" cy="1102979"/>
          </a:xfrm>
          <a:prstGeom prst="rect">
            <a:avLst/>
          </a:prstGeom>
        </p:spPr>
      </p:pic>
      <p:pic>
        <p:nvPicPr>
          <p:cNvPr id="16" name="Picture 15" descr="Screen Shot 2015-05-08 at 9.48.56 AM.png"/>
          <p:cNvPicPr>
            <a:picLocks noChangeAspect="1"/>
          </p:cNvPicPr>
          <p:nvPr/>
        </p:nvPicPr>
        <p:blipFill rotWithShape="1">
          <a:blip r:embed="rId4">
            <a:extLst>
              <a:ext uri="{28A0092B-C50C-407E-A947-70E740481C1C}">
                <a14:useLocalDpi xmlns:a14="http://schemas.microsoft.com/office/drawing/2010/main" val="0"/>
              </a:ext>
            </a:extLst>
          </a:blip>
          <a:srcRect t="3698" r="11880"/>
          <a:stretch/>
        </p:blipFill>
        <p:spPr>
          <a:xfrm>
            <a:off x="472767" y="4251789"/>
            <a:ext cx="3874431" cy="1825260"/>
          </a:xfrm>
          <a:prstGeom prst="rect">
            <a:avLst/>
          </a:prstGeom>
        </p:spPr>
      </p:pic>
      <p:pic>
        <p:nvPicPr>
          <p:cNvPr id="17" name="Picture 16" descr="Screen Shot 2015-05-08 at 9.48.25 AM.png"/>
          <p:cNvPicPr>
            <a:picLocks noChangeAspect="1"/>
          </p:cNvPicPr>
          <p:nvPr/>
        </p:nvPicPr>
        <p:blipFill rotWithShape="1">
          <a:blip r:embed="rId5">
            <a:extLst>
              <a:ext uri="{28A0092B-C50C-407E-A947-70E740481C1C}">
                <a14:useLocalDpi xmlns:a14="http://schemas.microsoft.com/office/drawing/2010/main" val="0"/>
              </a:ext>
            </a:extLst>
          </a:blip>
          <a:srcRect l="2783" r="21171"/>
          <a:stretch/>
        </p:blipFill>
        <p:spPr>
          <a:xfrm>
            <a:off x="4872824" y="4199229"/>
            <a:ext cx="2314808" cy="1138887"/>
          </a:xfrm>
          <a:prstGeom prst="rect">
            <a:avLst/>
          </a:prstGeom>
        </p:spPr>
      </p:pic>
      <p:sp>
        <p:nvSpPr>
          <p:cNvPr id="19" name="Rectangle 18"/>
          <p:cNvSpPr/>
          <p:nvPr/>
        </p:nvSpPr>
        <p:spPr>
          <a:xfrm>
            <a:off x="0" y="1579392"/>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in the Non-polysomic fraction </a:t>
            </a:r>
            <a:endParaRPr lang="en-US" sz="1000" dirty="0">
              <a:latin typeface="Arial"/>
              <a:cs typeface="Arial"/>
            </a:endParaRPr>
          </a:p>
        </p:txBody>
      </p:sp>
      <p:cxnSp>
        <p:nvCxnSpPr>
          <p:cNvPr id="15" name="Straight Connector 14"/>
          <p:cNvCxnSpPr/>
          <p:nvPr/>
        </p:nvCxnSpPr>
        <p:spPr>
          <a:xfrm>
            <a:off x="5020004" y="1482063"/>
            <a:ext cx="0" cy="2030820"/>
          </a:xfrm>
          <a:prstGeom prst="line">
            <a:avLst/>
          </a:prstGeom>
          <a:ln w="12700" cmpd="sng"/>
          <a:effectLst/>
        </p:spPr>
        <p:style>
          <a:lnRef idx="2">
            <a:schemeClr val="dk1"/>
          </a:lnRef>
          <a:fillRef idx="0">
            <a:schemeClr val="dk1"/>
          </a:fillRef>
          <a:effectRef idx="1">
            <a:schemeClr val="dk1"/>
          </a:effectRef>
          <a:fontRef idx="minor">
            <a:schemeClr val="tx1"/>
          </a:fontRef>
        </p:style>
      </p:cxnSp>
      <p:sp>
        <p:nvSpPr>
          <p:cNvPr id="20" name="Rectangle 19"/>
          <p:cNvSpPr/>
          <p:nvPr/>
        </p:nvSpPr>
        <p:spPr>
          <a:xfrm>
            <a:off x="1" y="3793054"/>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by normalizing the polysomic to the non-polysomic fraction </a:t>
            </a:r>
            <a:endParaRPr lang="en-US" sz="1000" dirty="0">
              <a:latin typeface="Arial"/>
              <a:cs typeface="Arial"/>
            </a:endParaRPr>
          </a:p>
        </p:txBody>
      </p:sp>
      <p:cxnSp>
        <p:nvCxnSpPr>
          <p:cNvPr id="18" name="Straight Connector 17"/>
          <p:cNvCxnSpPr/>
          <p:nvPr/>
        </p:nvCxnSpPr>
        <p:spPr>
          <a:xfrm>
            <a:off x="4598382" y="3702030"/>
            <a:ext cx="0" cy="2666187"/>
          </a:xfrm>
          <a:prstGeom prst="line">
            <a:avLst/>
          </a:prstGeom>
          <a:ln w="12700" cmpd="sng"/>
          <a:effectLst/>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73941452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Screen Shot 2015-06-01 at 1.15.21 PM.png"/>
          <p:cNvPicPr>
            <a:picLocks noChangeAspect="1"/>
          </p:cNvPicPr>
          <p:nvPr/>
        </p:nvPicPr>
        <p:blipFill rotWithShape="1">
          <a:blip r:embed="rId2">
            <a:extLst>
              <a:ext uri="{28A0092B-C50C-407E-A947-70E740481C1C}">
                <a14:useLocalDpi xmlns:a14="http://schemas.microsoft.com/office/drawing/2010/main" val="0"/>
              </a:ext>
            </a:extLst>
          </a:blip>
          <a:srcRect t="50373"/>
          <a:stretch/>
        </p:blipFill>
        <p:spPr>
          <a:xfrm>
            <a:off x="1" y="3992795"/>
            <a:ext cx="9144000" cy="1556114"/>
          </a:xfrm>
          <a:prstGeom prst="rect">
            <a:avLst/>
          </a:prstGeom>
        </p:spPr>
      </p:pic>
      <p:sp>
        <p:nvSpPr>
          <p:cNvPr id="4" name="Title 3"/>
          <p:cNvSpPr>
            <a:spLocks noGrp="1"/>
          </p:cNvSpPr>
          <p:nvPr>
            <p:ph type="title"/>
          </p:nvPr>
        </p:nvSpPr>
        <p:spPr/>
        <p:txBody>
          <a:bodyPr>
            <a:normAutofit/>
          </a:bodyPr>
          <a:lstStyle/>
          <a:p>
            <a:r>
              <a:rPr lang="en-US" sz="3200" b="1" dirty="0" smtClean="0">
                <a:latin typeface="Arial"/>
                <a:cs typeface="Arial"/>
              </a:rPr>
              <a:t>Genes follow the Hspa2 pattern (p &lt; 0.1)</a:t>
            </a:r>
            <a:endParaRPr lang="en-US" sz="3200" b="1" dirty="0">
              <a:latin typeface="Arial"/>
              <a:cs typeface="Arial"/>
            </a:endParaRPr>
          </a:p>
        </p:txBody>
      </p:sp>
      <p:pic>
        <p:nvPicPr>
          <p:cNvPr id="2" name="Picture 1" descr="Screen Shot 2015-06-01 at 1.15.21 PM.png"/>
          <p:cNvPicPr>
            <a:picLocks noChangeAspect="1"/>
          </p:cNvPicPr>
          <p:nvPr/>
        </p:nvPicPr>
        <p:blipFill rotWithShape="1">
          <a:blip r:embed="rId2">
            <a:extLst>
              <a:ext uri="{28A0092B-C50C-407E-A947-70E740481C1C}">
                <a14:useLocalDpi xmlns:a14="http://schemas.microsoft.com/office/drawing/2010/main" val="0"/>
              </a:ext>
            </a:extLst>
          </a:blip>
          <a:srcRect t="6131" b="55584"/>
          <a:stretch/>
        </p:blipFill>
        <p:spPr>
          <a:xfrm>
            <a:off x="0" y="2087738"/>
            <a:ext cx="9144000" cy="1200449"/>
          </a:xfrm>
          <a:prstGeom prst="rect">
            <a:avLst/>
          </a:prstGeom>
        </p:spPr>
      </p:pic>
      <p:sp>
        <p:nvSpPr>
          <p:cNvPr id="6" name="Rectangle 5"/>
          <p:cNvSpPr/>
          <p:nvPr/>
        </p:nvSpPr>
        <p:spPr>
          <a:xfrm>
            <a:off x="7681686" y="2822140"/>
            <a:ext cx="544286" cy="199572"/>
          </a:xfrm>
          <a:prstGeom prst="rect">
            <a:avLst/>
          </a:prstGeom>
          <a:noFill/>
          <a:ln>
            <a:solidFill>
              <a:schemeClr val="accent2">
                <a:lumMod val="7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0" name="Rectangle 9"/>
          <p:cNvSpPr/>
          <p:nvPr/>
        </p:nvSpPr>
        <p:spPr>
          <a:xfrm>
            <a:off x="0" y="1615420"/>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in the Non-polysomic fraction (p-value &lt; 0.1) </a:t>
            </a:r>
            <a:endParaRPr lang="en-US" sz="1000" dirty="0">
              <a:latin typeface="Arial"/>
              <a:cs typeface="Arial"/>
            </a:endParaRPr>
          </a:p>
        </p:txBody>
      </p:sp>
      <p:sp>
        <p:nvSpPr>
          <p:cNvPr id="11" name="Rectangle 10"/>
          <p:cNvSpPr/>
          <p:nvPr/>
        </p:nvSpPr>
        <p:spPr>
          <a:xfrm>
            <a:off x="1" y="3585893"/>
            <a:ext cx="9143999" cy="369303"/>
          </a:xfrm>
          <a:prstGeom prst="rect">
            <a:avLst/>
          </a:prstGeom>
          <a:ln w="12700" cmpd="sng">
            <a:solidFill>
              <a:srgbClr val="4F81BD"/>
            </a:solidFill>
          </a:ln>
        </p:spPr>
        <p:style>
          <a:lnRef idx="2">
            <a:schemeClr val="accent4"/>
          </a:lnRef>
          <a:fillRef idx="1">
            <a:schemeClr val="lt1"/>
          </a:fillRef>
          <a:effectRef idx="0">
            <a:schemeClr val="accent4"/>
          </a:effectRef>
          <a:fontRef idx="minor">
            <a:schemeClr val="dk1"/>
          </a:fontRef>
        </p:style>
        <p:txBody>
          <a:bodyPr rtlCol="0" anchor="ctr"/>
          <a:lstStyle/>
          <a:p>
            <a:r>
              <a:rPr lang="en-US" sz="1000" dirty="0" smtClean="0">
                <a:latin typeface="Arial"/>
                <a:cs typeface="Arial"/>
              </a:rPr>
              <a:t>Differential genes by normalizing the polysomic to the non-polysomic fraction (p-value &lt; 0.1) </a:t>
            </a:r>
            <a:endParaRPr lang="en-US" sz="1000" dirty="0">
              <a:latin typeface="Arial"/>
              <a:cs typeface="Arial"/>
            </a:endParaRPr>
          </a:p>
        </p:txBody>
      </p:sp>
      <p:sp>
        <p:nvSpPr>
          <p:cNvPr id="13" name="Rectangle 12"/>
          <p:cNvSpPr/>
          <p:nvPr/>
        </p:nvSpPr>
        <p:spPr>
          <a:xfrm>
            <a:off x="4267817" y="5253652"/>
            <a:ext cx="544286" cy="199572"/>
          </a:xfrm>
          <a:prstGeom prst="rect">
            <a:avLst/>
          </a:prstGeom>
          <a:noFill/>
          <a:ln>
            <a:solidFill>
              <a:schemeClr val="accent2">
                <a:lumMod val="7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533275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3"/>
          <p:cNvSpPr>
            <a:spLocks noGrp="1"/>
          </p:cNvSpPr>
          <p:nvPr>
            <p:ph type="title"/>
          </p:nvPr>
        </p:nvSpPr>
        <p:spPr>
          <a:xfrm>
            <a:off x="457200" y="274638"/>
            <a:ext cx="8229600" cy="1143000"/>
          </a:xfrm>
        </p:spPr>
        <p:txBody>
          <a:bodyPr>
            <a:normAutofit/>
          </a:bodyPr>
          <a:lstStyle/>
          <a:p>
            <a:r>
              <a:rPr lang="en-US" sz="3200" b="1" dirty="0" smtClean="0">
                <a:latin typeface="Arial"/>
                <a:cs typeface="Arial"/>
              </a:rPr>
              <a:t>Link Eif4g3 mutation to Hspa2 phenotype</a:t>
            </a:r>
            <a:endParaRPr lang="en-US" sz="3200" b="1" dirty="0">
              <a:latin typeface="Arial"/>
              <a:cs typeface="Arial"/>
            </a:endParaRPr>
          </a:p>
        </p:txBody>
      </p:sp>
      <p:sp>
        <p:nvSpPr>
          <p:cNvPr id="13" name="Content Placeholder 5"/>
          <p:cNvSpPr txBox="1">
            <a:spLocks/>
          </p:cNvSpPr>
          <p:nvPr/>
        </p:nvSpPr>
        <p:spPr>
          <a:xfrm>
            <a:off x="457200" y="1537151"/>
            <a:ext cx="8229600" cy="4525963"/>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pPr>
            <a:r>
              <a:rPr lang="en-US" sz="1600" dirty="0" smtClean="0">
                <a:latin typeface="Arial"/>
                <a:cs typeface="Arial"/>
              </a:rPr>
              <a:t>RNA-sequencing</a:t>
            </a:r>
          </a:p>
          <a:p>
            <a:pPr lvl="1">
              <a:lnSpc>
                <a:spcPct val="150000"/>
              </a:lnSpc>
            </a:pPr>
            <a:r>
              <a:rPr lang="en-US" sz="1200" dirty="0" smtClean="0">
                <a:latin typeface="Arial"/>
                <a:cs typeface="Arial"/>
              </a:rPr>
              <a:t>Polysomic mRNA</a:t>
            </a:r>
          </a:p>
          <a:p>
            <a:pPr lvl="1">
              <a:lnSpc>
                <a:spcPct val="150000"/>
              </a:lnSpc>
            </a:pPr>
            <a:r>
              <a:rPr lang="en-US" sz="1200" dirty="0" smtClean="0">
                <a:latin typeface="Arial"/>
                <a:cs typeface="Arial"/>
              </a:rPr>
              <a:t>Non-polysomic mRNA</a:t>
            </a:r>
          </a:p>
          <a:p>
            <a:pPr lvl="1">
              <a:lnSpc>
                <a:spcPct val="150000"/>
              </a:lnSpc>
            </a:pPr>
            <a:r>
              <a:rPr lang="en-US" sz="1200" dirty="0" smtClean="0">
                <a:latin typeface="Arial"/>
                <a:cs typeface="Arial"/>
              </a:rPr>
              <a:t>Polysomic </a:t>
            </a:r>
            <a:r>
              <a:rPr lang="en-US" sz="1200" dirty="0">
                <a:latin typeface="Arial"/>
                <a:cs typeface="Arial"/>
              </a:rPr>
              <a:t>to non-</a:t>
            </a:r>
            <a:r>
              <a:rPr lang="en-US" sz="1200" dirty="0" smtClean="0">
                <a:latin typeface="Arial"/>
                <a:cs typeface="Arial"/>
              </a:rPr>
              <a:t>polysomic</a:t>
            </a:r>
            <a:endParaRPr lang="en-US" sz="1200" dirty="0">
              <a:latin typeface="Arial"/>
              <a:cs typeface="Arial"/>
            </a:endParaRPr>
          </a:p>
          <a:p>
            <a:pPr>
              <a:lnSpc>
                <a:spcPct val="150000"/>
              </a:lnSpc>
            </a:pPr>
            <a:endParaRPr lang="en-US" sz="1600" dirty="0" smtClean="0">
              <a:latin typeface="Arial"/>
              <a:cs typeface="Arial"/>
            </a:endParaRPr>
          </a:p>
          <a:p>
            <a:pPr>
              <a:lnSpc>
                <a:spcPct val="150000"/>
              </a:lnSpc>
            </a:pPr>
            <a:r>
              <a:rPr lang="en-US" sz="1600" dirty="0" smtClean="0">
                <a:latin typeface="Arial"/>
                <a:cs typeface="Arial"/>
              </a:rPr>
              <a:t>External</a:t>
            </a:r>
          </a:p>
          <a:p>
            <a:pPr lvl="1">
              <a:lnSpc>
                <a:spcPct val="150000"/>
              </a:lnSpc>
            </a:pPr>
            <a:r>
              <a:rPr lang="en-US" sz="1200" dirty="0" smtClean="0">
                <a:latin typeface="Arial"/>
                <a:cs typeface="Arial"/>
              </a:rPr>
              <a:t>RNA-binding protein (CISBP-RNA)</a:t>
            </a:r>
          </a:p>
          <a:p>
            <a:pPr lvl="1">
              <a:lnSpc>
                <a:spcPct val="150000"/>
              </a:lnSpc>
            </a:pPr>
            <a:r>
              <a:rPr lang="en-US" sz="1200" dirty="0" smtClean="0">
                <a:latin typeface="Arial"/>
                <a:cs typeface="Arial"/>
              </a:rPr>
              <a:t>Protein-protein interaction database (STRING)</a:t>
            </a:r>
            <a:endParaRPr lang="en-US" sz="1200" dirty="0">
              <a:latin typeface="Arial"/>
              <a:cs typeface="Arial"/>
            </a:endParaRPr>
          </a:p>
          <a:p>
            <a:pPr lvl="1">
              <a:lnSpc>
                <a:spcPct val="150000"/>
              </a:lnSpc>
            </a:pPr>
            <a:r>
              <a:rPr lang="en-US" sz="1200" dirty="0" smtClean="0">
                <a:latin typeface="Arial"/>
                <a:cs typeface="Arial"/>
              </a:rPr>
              <a:t>Spermatogenesis genes (GO)</a:t>
            </a:r>
            <a:endParaRPr lang="en-US" sz="1200" dirty="0">
              <a:latin typeface="Arial"/>
              <a:cs typeface="Arial"/>
            </a:endParaRPr>
          </a:p>
          <a:p>
            <a:endParaRPr lang="en-US" sz="1600" dirty="0" smtClean="0">
              <a:latin typeface="Arial"/>
              <a:cs typeface="Arial"/>
            </a:endParaRPr>
          </a:p>
        </p:txBody>
      </p:sp>
    </p:spTree>
    <p:extLst>
      <p:ext uri="{BB962C8B-B14F-4D97-AF65-F5344CB8AC3E}">
        <p14:creationId xmlns:p14="http://schemas.microsoft.com/office/powerpoint/2010/main" val="278745129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200" b="1" dirty="0" smtClean="0">
                <a:latin typeface="Arial"/>
                <a:cs typeface="Arial"/>
              </a:rPr>
              <a:t>SNPs in the gene level and missenses in the protein level</a:t>
            </a:r>
            <a:endParaRPr lang="en-US" sz="3200" b="1" dirty="0">
              <a:latin typeface="Arial"/>
              <a:cs typeface="Arial"/>
            </a:endParaRPr>
          </a:p>
        </p:txBody>
      </p:sp>
      <p:pic>
        <p:nvPicPr>
          <p:cNvPr id="3" name="Picture 2" descr="Screen Shot 2015-05-08 at 10.04.2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856921"/>
            <a:ext cx="4772860" cy="3856856"/>
          </a:xfrm>
          <a:prstGeom prst="rect">
            <a:avLst/>
          </a:prstGeom>
        </p:spPr>
      </p:pic>
      <p:pic>
        <p:nvPicPr>
          <p:cNvPr id="5" name="Picture 4" descr="Screen Shot 2015-05-08 at 10.11.51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0669" y="1856920"/>
            <a:ext cx="3408989" cy="3862877"/>
          </a:xfrm>
          <a:prstGeom prst="rect">
            <a:avLst/>
          </a:prstGeom>
        </p:spPr>
      </p:pic>
      <p:cxnSp>
        <p:nvCxnSpPr>
          <p:cNvPr id="7" name="Straight Connector 6"/>
          <p:cNvCxnSpPr/>
          <p:nvPr/>
        </p:nvCxnSpPr>
        <p:spPr>
          <a:xfrm>
            <a:off x="5127574" y="1380376"/>
            <a:ext cx="0" cy="4588743"/>
          </a:xfrm>
          <a:prstGeom prst="line">
            <a:avLst/>
          </a:prstGeom>
          <a:ln w="12700" cmpd="sng"/>
          <a:effectLst/>
        </p:spPr>
        <p:style>
          <a:lnRef idx="2">
            <a:schemeClr val="dk1"/>
          </a:lnRef>
          <a:fillRef idx="0">
            <a:schemeClr val="dk1"/>
          </a:fillRef>
          <a:effectRef idx="1">
            <a:schemeClr val="dk1"/>
          </a:effectRef>
          <a:fontRef idx="minor">
            <a:schemeClr val="tx1"/>
          </a:fontRef>
        </p:style>
      </p:cxnSp>
      <p:sp>
        <p:nvSpPr>
          <p:cNvPr id="9" name="Down Arrow 8"/>
          <p:cNvSpPr/>
          <p:nvPr/>
        </p:nvSpPr>
        <p:spPr>
          <a:xfrm>
            <a:off x="2775914" y="1580677"/>
            <a:ext cx="180199" cy="3346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0" name="Down Arrow 9"/>
          <p:cNvSpPr/>
          <p:nvPr/>
        </p:nvSpPr>
        <p:spPr>
          <a:xfrm>
            <a:off x="4404225" y="4607559"/>
            <a:ext cx="180199" cy="3346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Down Arrow 10"/>
          <p:cNvSpPr/>
          <p:nvPr/>
        </p:nvSpPr>
        <p:spPr>
          <a:xfrm rot="5400000">
            <a:off x="6180467" y="2325135"/>
            <a:ext cx="180199" cy="3346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2" name="Down Arrow 11"/>
          <p:cNvSpPr/>
          <p:nvPr/>
        </p:nvSpPr>
        <p:spPr>
          <a:xfrm rot="5400000">
            <a:off x="7019337" y="5309114"/>
            <a:ext cx="180199" cy="3346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4" name="Rectangle 13"/>
          <p:cNvSpPr/>
          <p:nvPr/>
        </p:nvSpPr>
        <p:spPr>
          <a:xfrm>
            <a:off x="457200" y="5879830"/>
            <a:ext cx="7801452" cy="630942"/>
          </a:xfrm>
          <a:prstGeom prst="rect">
            <a:avLst/>
          </a:prstGeom>
        </p:spPr>
        <p:txBody>
          <a:bodyPr wrap="square">
            <a:spAutoFit/>
          </a:bodyPr>
          <a:lstStyle/>
          <a:p>
            <a:pPr marL="285750" indent="-285750">
              <a:lnSpc>
                <a:spcPct val="150000"/>
              </a:lnSpc>
              <a:buFont typeface="Arial"/>
              <a:buChar char="•"/>
            </a:pPr>
            <a:r>
              <a:rPr lang="en-US" sz="1200" dirty="0" smtClean="0">
                <a:latin typeface="Arial"/>
                <a:cs typeface="Arial"/>
              </a:rPr>
              <a:t>Motif-based RBP-binding estimation tells how RNA-binding proteins (RBP) interact differently with WT/MT Eif4g3 mRNA</a:t>
            </a:r>
          </a:p>
        </p:txBody>
      </p:sp>
    </p:spTree>
    <p:extLst>
      <p:ext uri="{BB962C8B-B14F-4D97-AF65-F5344CB8AC3E}">
        <p14:creationId xmlns:p14="http://schemas.microsoft.com/office/powerpoint/2010/main" val="189701100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5961</TotalTime>
  <Words>1401</Words>
  <Application>Microsoft Macintosh PowerPoint</Application>
  <PresentationFormat>On-screen Show (4:3)</PresentationFormat>
  <Paragraphs>102</Paragraphs>
  <Slides>25</Slides>
  <Notes>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Eif4g3 Project</vt:lpstr>
      <vt:lpstr>Outline</vt:lpstr>
      <vt:lpstr>Hspa2 mRNA expression</vt:lpstr>
      <vt:lpstr>Hierarchical clustering samples</vt:lpstr>
      <vt:lpstr>W3PLM sample</vt:lpstr>
      <vt:lpstr>Genes follow the Hspa2 pattern (p &lt; 0.05)</vt:lpstr>
      <vt:lpstr>Genes follow the Hspa2 pattern (p &lt; 0.1)</vt:lpstr>
      <vt:lpstr>Link Eif4g3 mutation to Hspa2 phenotype</vt:lpstr>
      <vt:lpstr>SNPs in the gene level and missenses in the protein level</vt:lpstr>
      <vt:lpstr>Eif4g3 mRNA RBP</vt:lpstr>
      <vt:lpstr>Protein interaction (STRING)</vt:lpstr>
      <vt:lpstr>Hspa2 mRNA RBP and 3’UTR</vt:lpstr>
      <vt:lpstr>Shared RBP at Hspa2 concord gene’s 3’UTR</vt:lpstr>
      <vt:lpstr>Summary</vt:lpstr>
      <vt:lpstr>Hspa8 mRNA expression</vt:lpstr>
      <vt:lpstr>Eif4e mRNA expression</vt:lpstr>
      <vt:lpstr>Pabpc1 mRNA expression</vt:lpstr>
      <vt:lpstr>Polysomic only</vt:lpstr>
      <vt:lpstr>Spermatogenesis genes (GO) with differential polysomic expression</vt:lpstr>
      <vt:lpstr>PowerPoint Presentation</vt:lpstr>
      <vt:lpstr>PowerPoint Presentation</vt:lpstr>
      <vt:lpstr>Discussion</vt:lpstr>
      <vt:lpstr>Hspa2 3’UTR differential coverage (No trends)</vt:lpstr>
      <vt:lpstr>Shared RBP at Hspa2 concord gene’s 3’UTR</vt:lpstr>
      <vt:lpstr>Shared RBP at Hspa2 concord gene’s 3’UTR</vt:lpstr>
    </vt:vector>
  </TitlesOfParts>
  <Company>The Jackson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Eif4g3 Project</dc:title>
  <dc:creator>Xulong Wang</dc:creator>
  <cp:lastModifiedBy>Xulong Wang</cp:lastModifiedBy>
  <cp:revision>593</cp:revision>
  <dcterms:created xsi:type="dcterms:W3CDTF">2015-05-08T00:17:59Z</dcterms:created>
  <dcterms:modified xsi:type="dcterms:W3CDTF">2015-06-08T15:20:40Z</dcterms:modified>
</cp:coreProperties>
</file>

<file path=docProps/thumbnail.jpeg>
</file>